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7" r:id="rId7"/>
    <p:sldId id="261" r:id="rId8"/>
    <p:sldId id="262" r:id="rId9"/>
    <p:sldId id="268" r:id="rId10"/>
    <p:sldId id="263" r:id="rId11"/>
    <p:sldId id="264" r:id="rId12"/>
    <p:sldId id="265" r:id="rId13"/>
    <p:sldId id="266" r:id="rId14"/>
    <p:sldId id="270" r:id="rId15"/>
    <p:sldId id="269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696"/>
    <a:srgbClr val="F89F56"/>
    <a:srgbClr val="C96009"/>
    <a:srgbClr val="CC3399"/>
    <a:srgbClr val="0051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7AA195-8F86-40B6-8750-5785C6E2213C}" type="datetimeFigureOut">
              <a:rPr lang="ru-RU" smtClean="0"/>
              <a:t>30.03.2023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621B73-3CA0-485D-A4F3-9D517B39DE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18726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621B73-3CA0-485D-A4F3-9D517B39DE63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02399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30.03.2023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2267744" y="645631"/>
            <a:ext cx="6336704" cy="256496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rgbClr val="0070C0"/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6000" u="none" strike="noStrike" kern="1200" normalizeH="0" baseline="0" noProof="0" dirty="0">
              <a:ln w="11430"/>
              <a:gradFill>
                <a:gsLst>
                  <a:gs pos="0">
                    <a:schemeClr val="accent1">
                      <a:lumMod val="60000"/>
                      <a:lumOff val="40000"/>
                    </a:schemeClr>
                  </a:gs>
                  <a:gs pos="75000">
                    <a:schemeClr val="accent1">
                      <a:lumMod val="75000"/>
                    </a:schemeClr>
                  </a:gs>
                  <a:gs pos="100000">
                    <a:schemeClr val="accent1">
                      <a:lumMod val="5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ea typeface="+mj-ea"/>
              <a:cs typeface="+mj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mtClean="0"/>
              <a:t> </a:t>
            </a:r>
            <a:endParaRPr lang="ru-RU" dirty="0"/>
          </a:p>
        </p:txBody>
      </p:sp>
      <p:sp>
        <p:nvSpPr>
          <p:cNvPr id="5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786314" y="3214686"/>
            <a:ext cx="3714776" cy="2786082"/>
          </a:xfrm>
        </p:spPr>
        <p:txBody>
          <a:bodyPr>
            <a:normAutofit fontScale="85000" lnSpcReduction="10000"/>
          </a:bodyPr>
          <a:lstStyle/>
          <a:p>
            <a:r>
              <a:rPr lang="ru-RU" sz="3100" b="1" dirty="0" err="1" smtClean="0">
                <a:solidFill>
                  <a:schemeClr val="tx1"/>
                </a:solidFill>
              </a:rPr>
              <a:t>Коленская</a:t>
            </a:r>
            <a:r>
              <a:rPr lang="ru-RU" sz="3100" b="1" dirty="0" smtClean="0">
                <a:solidFill>
                  <a:schemeClr val="tx1"/>
                </a:solidFill>
              </a:rPr>
              <a:t> Ольга Владимировна</a:t>
            </a:r>
          </a:p>
          <a:p>
            <a:r>
              <a:rPr lang="ru-RU" sz="3100" b="1" dirty="0">
                <a:solidFill>
                  <a:schemeClr val="tx1"/>
                </a:solidFill>
              </a:rPr>
              <a:t>І</a:t>
            </a:r>
            <a:r>
              <a:rPr lang="ru-RU" sz="3100" b="1" dirty="0" smtClean="0">
                <a:solidFill>
                  <a:schemeClr val="tx1"/>
                </a:solidFill>
              </a:rPr>
              <a:t> квалификационная категория</a:t>
            </a:r>
          </a:p>
          <a:p>
            <a:r>
              <a:rPr lang="ru-RU" sz="3100" b="1" dirty="0" smtClean="0">
                <a:solidFill>
                  <a:schemeClr val="tx1"/>
                </a:solidFill>
              </a:rPr>
              <a:t>Образование:  высшее</a:t>
            </a:r>
          </a:p>
          <a:p>
            <a:r>
              <a:rPr lang="ru-RU" sz="3100" b="1" dirty="0" smtClean="0">
                <a:solidFill>
                  <a:schemeClr val="tx1"/>
                </a:solidFill>
              </a:rPr>
              <a:t>Стаж работы: 31 г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071670" y="0"/>
            <a:ext cx="635798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</a:rPr>
              <a:t>«Формирование коммуникативных УУД у обучающихся с ЗПР в рамках реализации ФГОС НОО ОВЗ»</a:t>
            </a:r>
            <a:endParaRPr lang="ru-RU" sz="3600" dirty="0">
              <a:solidFill>
                <a:srgbClr val="002060"/>
              </a:solidFill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2885154"/>
            <a:ext cx="3168352" cy="36254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19276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/>
              <a:t>Положительный результат: 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sz="3600" b="1" dirty="0" smtClean="0"/>
              <a:t>  </a:t>
            </a:r>
            <a:r>
              <a:rPr lang="ru-RU" sz="3600" b="1" dirty="0" smtClean="0"/>
              <a:t>.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Р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азвивается 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>чувство 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коллективизма.</a:t>
            </a:r>
          </a:p>
          <a:p>
            <a:pPr>
              <a:buNone/>
            </a:pPr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 .Стимулируется 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>развитие творческой 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активности.</a:t>
            </a:r>
          </a:p>
          <a:p>
            <a:pPr>
              <a:buNone/>
            </a:pPr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 .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>П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овышается мотивация.</a:t>
            </a:r>
          </a:p>
          <a:p>
            <a:pPr>
              <a:buNone/>
            </a:pP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    .Положительная 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>динамика развития познавательных 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процессов.</a:t>
            </a:r>
          </a:p>
          <a:p>
            <a:pPr>
              <a:buNone/>
            </a:pPr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 .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> Отсутствие неуспевающих и неаттестованных 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обучающихся.</a:t>
            </a:r>
          </a:p>
          <a:p>
            <a:pPr>
              <a:buNone/>
            </a:pPr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 . 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>100% занятость учащихся в различных формах </a:t>
            </a:r>
            <a:r>
              <a:rPr lang="ru-RU" b="1" dirty="0" err="1" smtClean="0">
                <a:solidFill>
                  <a:schemeClr val="tx2">
                    <a:lumMod val="50000"/>
                  </a:schemeClr>
                </a:solidFill>
              </a:rPr>
              <a:t>доп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 образования.</a:t>
            </a:r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3074" name="Picture 2" descr="D:\фото с телефона 2021-2022годов\DCIM\Camera\IMG_20211018_13545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348706"/>
            <a:ext cx="4038600" cy="302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D:\фото с телефона 2021-2022годов\DCIM\Camera\IMG_20211014_14060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348706"/>
            <a:ext cx="4038600" cy="302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4400" dirty="0" smtClean="0"/>
              <a:t>   </a:t>
            </a:r>
            <a:endParaRPr lang="ru-RU" dirty="0"/>
          </a:p>
        </p:txBody>
      </p:sp>
      <p:pic>
        <p:nvPicPr>
          <p:cNvPr id="4098" name="Picture 2" descr="D:\фото с телефона 2021-2022годов\DCIM\Camera\IMG_20211004_14320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66400"/>
            <a:ext cx="8202912" cy="481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D:\фото с телефона 2021-2022годов\DCIM\Camera\IMG_20210923_14342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348706"/>
            <a:ext cx="4038600" cy="302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D:\фото с телефона 2021-2022годов\DCIM\Camera\IMG_20210906_14232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0264" y="1600200"/>
            <a:ext cx="3394472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D:\фото с телефона 2021-2022годов\WhatsApp Images\IMG-20220328-WA0041.jpe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264" y="1600200"/>
            <a:ext cx="3394472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D:\фото  1.б доп\IMG_20220830_14440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348706"/>
            <a:ext cx="4038600" cy="3312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2501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D:\фото  1.б доп\IMG_20220830_14481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340768"/>
            <a:ext cx="3240360" cy="432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D:\фото  1.б доп\IMG_20220830_14481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1418776"/>
            <a:ext cx="4333175" cy="5034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540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Тема по самообразованию: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4400" dirty="0">
                <a:solidFill>
                  <a:schemeClr val="tx2">
                    <a:lumMod val="50000"/>
                  </a:schemeClr>
                </a:solidFill>
              </a:rPr>
              <a:t>«Формирование коммуникативных универсальных учебных действий у обучающихся с задержкой психического развития  в рамках реализации ФАОП »</a:t>
            </a:r>
          </a:p>
          <a:p>
            <a:endParaRPr lang="ru-RU" sz="44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7694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785918" y="116632"/>
            <a:ext cx="6929486" cy="2455112"/>
          </a:xfrm>
        </p:spPr>
        <p:txBody>
          <a:bodyPr>
            <a:normAutofit/>
          </a:bodyPr>
          <a:lstStyle/>
          <a:p>
            <a:r>
              <a:rPr lang="ru-RU" sz="3200" b="1" dirty="0"/>
              <a:t>цель программы:</a:t>
            </a:r>
            <a:r>
              <a:rPr lang="ru-RU" sz="3200" dirty="0"/>
              <a:t> Создание условий для формирования коммуникативных универсальных учебных действий у учащихся</a:t>
            </a:r>
            <a:r>
              <a:rPr lang="ru-RU" sz="3200" b="1" dirty="0"/>
              <a:t> </a:t>
            </a:r>
            <a:r>
              <a:rPr lang="ru-RU" sz="3200" dirty="0"/>
              <a:t>с ОВЗ (ЗПР). </a:t>
            </a:r>
            <a:endParaRPr lang="ru-RU" sz="3200" dirty="0">
              <a:solidFill>
                <a:srgbClr val="00569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857224" y="2357430"/>
            <a:ext cx="7786742" cy="431193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chemeClr val="tx2">
                    <a:lumMod val="50000"/>
                  </a:schemeClr>
                </a:solidFill>
              </a:rPr>
              <a:t>Задачи:</a:t>
            </a:r>
          </a:p>
          <a:p>
            <a:r>
              <a:rPr lang="ru-RU" sz="2000" b="1" dirty="0">
                <a:solidFill>
                  <a:schemeClr val="tx2">
                    <a:lumMod val="50000"/>
                  </a:schemeClr>
                </a:solidFill>
              </a:rPr>
              <a:t>1. Изучить методические рекомендации по проблеме.</a:t>
            </a:r>
          </a:p>
          <a:p>
            <a:r>
              <a:rPr lang="ru-RU" sz="2000" b="1" dirty="0">
                <a:solidFill>
                  <a:schemeClr val="tx2">
                    <a:lumMod val="50000"/>
                  </a:schemeClr>
                </a:solidFill>
              </a:rPr>
              <a:t>2. Определить основные этапы, направления, формы работы по проблеме.</a:t>
            </a:r>
          </a:p>
          <a:p>
            <a:r>
              <a:rPr lang="ru-RU" sz="2000" b="1" dirty="0">
                <a:solidFill>
                  <a:schemeClr val="tx2">
                    <a:lumMod val="50000"/>
                  </a:schemeClr>
                </a:solidFill>
              </a:rPr>
              <a:t>3. Создать условия по формированию коммуникативных УУД у обучающихся.</a:t>
            </a:r>
          </a:p>
          <a:p>
            <a:r>
              <a:rPr lang="ru-RU" sz="2000" b="1" dirty="0">
                <a:solidFill>
                  <a:schemeClr val="tx2">
                    <a:lumMod val="50000"/>
                  </a:schemeClr>
                </a:solidFill>
              </a:rPr>
              <a:t>4.Осуществить отбор технологий, методов и приёмов работы по формированию коммуникативных универсальных учебных действий у учащихся с ЗПР.</a:t>
            </a:r>
          </a:p>
          <a:p>
            <a:r>
              <a:rPr lang="ru-RU" sz="2000" b="1" dirty="0">
                <a:solidFill>
                  <a:schemeClr val="tx2">
                    <a:lumMod val="50000"/>
                  </a:schemeClr>
                </a:solidFill>
              </a:rPr>
              <a:t>5.Провести самоанализ реализации программы саморазвития.</a:t>
            </a:r>
          </a:p>
          <a:p>
            <a:pPr marL="0" indent="0" algn="ctr">
              <a:buNone/>
            </a:pPr>
            <a:endParaRPr lang="ru-RU" sz="2000" b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6471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800" u="sng" dirty="0">
                <a:solidFill>
                  <a:schemeClr val="tx1">
                    <a:lumMod val="95000"/>
                    <a:lumOff val="5000"/>
                  </a:schemeClr>
                </a:solidFill>
              </a:rPr>
              <a:t>Использование элементов </a:t>
            </a:r>
            <a:r>
              <a:rPr lang="ru-RU" sz="4800" u="sng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педтехнологий</a:t>
            </a:r>
            <a:r>
              <a:rPr lang="ru-RU" sz="4800" u="sng" dirty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  <a:endParaRPr lang="ru-RU" sz="4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sz="4400" b="1" dirty="0">
                <a:solidFill>
                  <a:schemeClr val="tx2">
                    <a:lumMod val="50000"/>
                  </a:schemeClr>
                </a:solidFill>
              </a:rPr>
              <a:t>Технология </a:t>
            </a:r>
            <a:r>
              <a:rPr lang="ru-RU" sz="4400" b="1" dirty="0" err="1">
                <a:solidFill>
                  <a:schemeClr val="tx2">
                    <a:lumMod val="50000"/>
                  </a:schemeClr>
                </a:solidFill>
              </a:rPr>
              <a:t>здоровьесбережения</a:t>
            </a:r>
            <a:r>
              <a:rPr lang="ru-RU" sz="4400" b="1" dirty="0">
                <a:solidFill>
                  <a:schemeClr val="tx2">
                    <a:lumMod val="50000"/>
                  </a:schemeClr>
                </a:solidFill>
              </a:rPr>
              <a:t>.</a:t>
            </a:r>
          </a:p>
          <a:p>
            <a:r>
              <a:rPr lang="ru-RU" sz="4400" b="1" dirty="0">
                <a:solidFill>
                  <a:schemeClr val="tx2">
                    <a:lumMod val="50000"/>
                  </a:schemeClr>
                </a:solidFill>
              </a:rPr>
              <a:t>- Технология личностно-ориентированного подхода ( И.С. </a:t>
            </a:r>
            <a:r>
              <a:rPr lang="ru-RU" sz="4400" b="1" dirty="0" err="1">
                <a:solidFill>
                  <a:schemeClr val="tx2">
                    <a:lumMod val="50000"/>
                  </a:schemeClr>
                </a:solidFill>
              </a:rPr>
              <a:t>Якиманская</a:t>
            </a:r>
            <a:r>
              <a:rPr lang="ru-RU" sz="4400" b="1" dirty="0">
                <a:solidFill>
                  <a:schemeClr val="tx2">
                    <a:lumMod val="50000"/>
                  </a:schemeClr>
                </a:solidFill>
              </a:rPr>
              <a:t>)</a:t>
            </a:r>
          </a:p>
          <a:p>
            <a:r>
              <a:rPr lang="ru-RU" sz="4400" b="1" dirty="0">
                <a:solidFill>
                  <a:schemeClr val="tx2">
                    <a:lumMod val="50000"/>
                  </a:schemeClr>
                </a:solidFill>
              </a:rPr>
              <a:t>- Идеи </a:t>
            </a:r>
            <a:r>
              <a:rPr lang="ru-RU" sz="4400" b="1" dirty="0" err="1">
                <a:solidFill>
                  <a:schemeClr val="tx2">
                    <a:lumMod val="50000"/>
                  </a:schemeClr>
                </a:solidFill>
              </a:rPr>
              <a:t>деятельностного</a:t>
            </a:r>
            <a:r>
              <a:rPr lang="ru-RU" sz="4400" b="1" dirty="0">
                <a:solidFill>
                  <a:schemeClr val="tx2">
                    <a:lumMod val="50000"/>
                  </a:schemeClr>
                </a:solidFill>
              </a:rPr>
              <a:t> подхода («учение через деятельность») - </a:t>
            </a:r>
            <a:r>
              <a:rPr lang="ru-RU" sz="4400" b="1" dirty="0" err="1">
                <a:solidFill>
                  <a:schemeClr val="tx2">
                    <a:lumMod val="50000"/>
                  </a:schemeClr>
                </a:solidFill>
              </a:rPr>
              <a:t>Д.Дьюи</a:t>
            </a:r>
            <a:r>
              <a:rPr lang="ru-RU" sz="4400" b="1" dirty="0">
                <a:solidFill>
                  <a:schemeClr val="tx2">
                    <a:lumMod val="50000"/>
                  </a:schemeClr>
                </a:solidFill>
              </a:rPr>
              <a:t>.,     </a:t>
            </a:r>
            <a:r>
              <a:rPr lang="ru-RU" sz="4400" b="1" dirty="0" err="1">
                <a:solidFill>
                  <a:schemeClr val="tx2">
                    <a:lumMod val="50000"/>
                  </a:schemeClr>
                </a:solidFill>
              </a:rPr>
              <a:t>Г.П.Цедровицкий</a:t>
            </a:r>
            <a:r>
              <a:rPr lang="ru-RU" sz="4400" b="1" dirty="0">
                <a:solidFill>
                  <a:schemeClr val="tx2">
                    <a:lumMod val="50000"/>
                  </a:schemeClr>
                </a:solidFill>
              </a:rPr>
              <a:t> и др.</a:t>
            </a:r>
          </a:p>
          <a:p>
            <a:r>
              <a:rPr lang="ru-RU" sz="4400" b="1" dirty="0">
                <a:solidFill>
                  <a:schemeClr val="tx2">
                    <a:lumMod val="50000"/>
                  </a:schemeClr>
                </a:solidFill>
              </a:rPr>
              <a:t>-  Идеи развивающего обучения  (</a:t>
            </a:r>
            <a:r>
              <a:rPr lang="ru-RU" sz="4400" b="1" dirty="0" err="1">
                <a:solidFill>
                  <a:schemeClr val="tx2">
                    <a:lumMod val="50000"/>
                  </a:schemeClr>
                </a:solidFill>
              </a:rPr>
              <a:t>П.Я.Гальперина</a:t>
            </a:r>
            <a:r>
              <a:rPr lang="ru-RU" sz="4400" b="1" dirty="0">
                <a:solidFill>
                  <a:schemeClr val="tx2">
                    <a:lumMod val="50000"/>
                  </a:schemeClr>
                </a:solidFill>
              </a:rPr>
              <a:t>, Л.В </a:t>
            </a:r>
            <a:r>
              <a:rPr lang="ru-RU" sz="4400" b="1" dirty="0" err="1">
                <a:solidFill>
                  <a:schemeClr val="tx2">
                    <a:lumMod val="50000"/>
                  </a:schemeClr>
                </a:solidFill>
              </a:rPr>
              <a:t>Занкова</a:t>
            </a:r>
            <a:r>
              <a:rPr lang="ru-RU" sz="4400" b="1" dirty="0"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ru-RU" sz="4400" b="1" dirty="0" err="1">
                <a:solidFill>
                  <a:schemeClr val="tx2">
                    <a:lumMod val="50000"/>
                  </a:schemeClr>
                </a:solidFill>
              </a:rPr>
              <a:t>В.В.Давыдова</a:t>
            </a:r>
            <a:r>
              <a:rPr lang="ru-RU" sz="4400" b="1" dirty="0">
                <a:solidFill>
                  <a:schemeClr val="tx2">
                    <a:lumMod val="50000"/>
                  </a:schemeClr>
                </a:solidFill>
              </a:rPr>
              <a:t>)</a:t>
            </a:r>
          </a:p>
          <a:p>
            <a:r>
              <a:rPr lang="ru-RU" sz="4400" b="1" dirty="0">
                <a:solidFill>
                  <a:schemeClr val="tx2">
                    <a:lumMod val="50000"/>
                  </a:schemeClr>
                </a:solidFill>
              </a:rPr>
              <a:t>- Технология проектной и </a:t>
            </a:r>
            <a:r>
              <a:rPr lang="ru-RU" sz="4400" b="1" dirty="0" err="1">
                <a:solidFill>
                  <a:schemeClr val="tx2">
                    <a:lumMod val="50000"/>
                  </a:schemeClr>
                </a:solidFill>
              </a:rPr>
              <a:t>ислледовательской</a:t>
            </a:r>
            <a:r>
              <a:rPr lang="ru-RU" sz="4400" b="1" dirty="0">
                <a:solidFill>
                  <a:schemeClr val="tx2">
                    <a:lumMod val="50000"/>
                  </a:schemeClr>
                </a:solidFill>
              </a:rPr>
              <a:t> деятельности.</a:t>
            </a:r>
          </a:p>
          <a:p>
            <a:pPr marL="0" indent="0">
              <a:buNone/>
            </a:pPr>
            <a:r>
              <a:rPr lang="ru-RU" sz="4400" b="1" dirty="0">
                <a:solidFill>
                  <a:schemeClr val="tx2">
                    <a:lumMod val="50000"/>
                  </a:schemeClr>
                </a:solidFill>
              </a:rPr>
              <a:t> </a:t>
            </a:r>
          </a:p>
          <a:p>
            <a:pPr algn="ctr">
              <a:buNone/>
            </a:pPr>
            <a:endParaRPr lang="ru-RU" sz="4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u="sng" dirty="0" smtClean="0"/>
              <a:t>Система </a:t>
            </a:r>
            <a:r>
              <a:rPr lang="ru-RU" u="sng" dirty="0"/>
              <a:t>принципов: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>
            <a:normAutofit fontScale="47500" lnSpcReduction="20000"/>
          </a:bodyPr>
          <a:lstStyle/>
          <a:p>
            <a:pPr lvl="0" algn="just">
              <a:buNone/>
            </a:pPr>
            <a:r>
              <a:rPr lang="ru-RU" sz="9300" b="1" dirty="0" smtClean="0">
                <a:solidFill>
                  <a:schemeClr val="accent1">
                    <a:lumMod val="50000"/>
                  </a:schemeClr>
                </a:solidFill>
              </a:rPr>
              <a:t>1.Принцип </a:t>
            </a:r>
            <a:r>
              <a:rPr lang="ru-RU" sz="9300" b="1" dirty="0">
                <a:solidFill>
                  <a:schemeClr val="accent1">
                    <a:lumMod val="50000"/>
                  </a:schemeClr>
                </a:solidFill>
              </a:rPr>
              <a:t>адаптивности</a:t>
            </a:r>
            <a:r>
              <a:rPr lang="ru-RU" sz="9300" b="1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pPr lvl="0" algn="just">
              <a:buNone/>
            </a:pPr>
            <a:endParaRPr lang="ru-RU" sz="93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just">
              <a:buNone/>
            </a:pPr>
            <a:r>
              <a:rPr lang="ru-RU" sz="8400" b="1" dirty="0" smtClean="0">
                <a:solidFill>
                  <a:schemeClr val="accent1">
                    <a:lumMod val="50000"/>
                  </a:schemeClr>
                </a:solidFill>
              </a:rPr>
              <a:t>2.Принцип </a:t>
            </a:r>
            <a:r>
              <a:rPr lang="ru-RU" sz="8400" b="1" dirty="0">
                <a:solidFill>
                  <a:schemeClr val="accent1">
                    <a:lumMod val="50000"/>
                  </a:schemeClr>
                </a:solidFill>
              </a:rPr>
              <a:t>психологической комфортности</a:t>
            </a:r>
            <a:r>
              <a:rPr lang="ru-RU" sz="8400" b="1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pPr algn="just">
              <a:buNone/>
            </a:pPr>
            <a:endParaRPr lang="ru-RU" sz="8400" dirty="0">
              <a:solidFill>
                <a:schemeClr val="accent1">
                  <a:lumMod val="50000"/>
                </a:schemeClr>
              </a:solidFill>
            </a:endParaRPr>
          </a:p>
          <a:p>
            <a:pPr algn="just">
              <a:buNone/>
            </a:pPr>
            <a:r>
              <a:rPr lang="ru-RU" sz="8400" b="1" dirty="0" smtClean="0">
                <a:solidFill>
                  <a:schemeClr val="accent1">
                    <a:lumMod val="50000"/>
                  </a:schemeClr>
                </a:solidFill>
              </a:rPr>
              <a:t>3</a:t>
            </a:r>
            <a:r>
              <a:rPr lang="ru-RU" sz="8400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  <a:r>
              <a:rPr lang="ru-RU" sz="8400" b="1" dirty="0">
                <a:solidFill>
                  <a:schemeClr val="accent1">
                    <a:lumMod val="50000"/>
                  </a:schemeClr>
                </a:solidFill>
              </a:rPr>
              <a:t> Принцип развития</a:t>
            </a:r>
            <a:r>
              <a:rPr lang="ru-RU" sz="8400" b="1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pPr algn="just">
              <a:buNone/>
            </a:pPr>
            <a:endParaRPr lang="ru-RU" sz="8400" dirty="0">
              <a:solidFill>
                <a:schemeClr val="accent1">
                  <a:lumMod val="50000"/>
                </a:schemeClr>
              </a:solidFill>
            </a:endParaRPr>
          </a:p>
          <a:p>
            <a:pPr lvl="0" algn="just">
              <a:buNone/>
            </a:pPr>
            <a:endParaRPr lang="ru-RU" dirty="0"/>
          </a:p>
          <a:p>
            <a:pPr algn="ctr">
              <a:buNone/>
            </a:pPr>
            <a:r>
              <a:rPr lang="ru-RU" i="1" dirty="0" smtClean="0"/>
              <a:t> 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Для эффективного развития коммуникативных умений и навыков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sz="4800" dirty="0" smtClean="0"/>
              <a:t>ежедневно </a:t>
            </a:r>
            <a:r>
              <a:rPr lang="ru-RU" sz="4800" dirty="0"/>
              <a:t>организовывать взаимодействие детей: на переменах, динамических паузах, проводить игры на сплочение детского коллектива, на позитивный настрой и ролевые игры.</a:t>
            </a:r>
          </a:p>
          <a:p>
            <a:pPr algn="ctr">
              <a:buNone/>
            </a:pPr>
            <a:endParaRPr lang="ru-RU" sz="4800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57829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D:\фото с телефона 2021-2022годов\DCIM\Camera\IMG_20220422_12383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645024"/>
            <a:ext cx="4038600" cy="302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фото с телефона 2021-2022годов\DCIM\Camera\IMG_20220420_12543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0144" y="3501008"/>
            <a:ext cx="4038600" cy="302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фото с телефона 2021-2022годов\DCIM\Camera\IMG_20220419_15454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4816" y="260648"/>
            <a:ext cx="6110656" cy="2736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2713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Э</a:t>
            </a:r>
            <a:r>
              <a:rPr lang="ru-RU" b="1" dirty="0" smtClean="0"/>
              <a:t>лементы</a:t>
            </a:r>
            <a:r>
              <a:rPr lang="ru-RU" b="1" dirty="0"/>
              <a:t> </a:t>
            </a:r>
            <a:r>
              <a:rPr lang="ru-RU" b="1" dirty="0" smtClean="0"/>
              <a:t>методик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357298"/>
            <a:ext cx="8501122" cy="5000660"/>
          </a:xfrm>
        </p:spPr>
        <p:txBody>
          <a:bodyPr>
            <a:normAutofit/>
          </a:bodyPr>
          <a:lstStyle/>
          <a:p>
            <a:r>
              <a:rPr lang="ru-RU" sz="4000" b="1" dirty="0" smtClean="0"/>
              <a:t>1.</a:t>
            </a:r>
            <a:r>
              <a:rPr lang="ru-RU" sz="4000" b="1" dirty="0"/>
              <a:t> М</a:t>
            </a:r>
            <a:r>
              <a:rPr lang="ru-RU" sz="4000" b="1" dirty="0" smtClean="0"/>
              <a:t>етодика </a:t>
            </a:r>
            <a:r>
              <a:rPr lang="ru-RU" sz="4000" b="1" dirty="0"/>
              <a:t>коллективных учебных </a:t>
            </a:r>
            <a:r>
              <a:rPr lang="ru-RU" sz="4000" b="1" dirty="0" smtClean="0"/>
              <a:t>занятий</a:t>
            </a:r>
            <a:endParaRPr lang="ru-RU" sz="4000" dirty="0"/>
          </a:p>
          <a:p>
            <a:r>
              <a:rPr lang="ru-RU" sz="4000" b="1" dirty="0" smtClean="0"/>
              <a:t>2.</a:t>
            </a:r>
            <a:r>
              <a:rPr lang="ru-RU" sz="4000" dirty="0"/>
              <a:t> </a:t>
            </a:r>
            <a:r>
              <a:rPr lang="ru-RU" sz="4000" b="1" dirty="0"/>
              <a:t>Методика </a:t>
            </a:r>
            <a:r>
              <a:rPr lang="ru-RU" sz="4000" b="1" dirty="0" err="1" smtClean="0"/>
              <a:t>взаимотренажа</a:t>
            </a:r>
            <a:endParaRPr lang="ru-RU" sz="4000" b="1" dirty="0" smtClean="0"/>
          </a:p>
          <a:p>
            <a:r>
              <a:rPr lang="ru-RU" sz="4000" b="1" dirty="0" smtClean="0"/>
              <a:t>3.</a:t>
            </a:r>
            <a:r>
              <a:rPr lang="ru-RU" sz="4000" dirty="0"/>
              <a:t> </a:t>
            </a:r>
            <a:r>
              <a:rPr lang="ru-RU" sz="4000" b="1" dirty="0"/>
              <a:t>Методика взаимопроверки индивидуальных заданий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/>
              <a:t>П</a:t>
            </a:r>
            <a:r>
              <a:rPr lang="ru-RU" b="1" dirty="0" smtClean="0"/>
              <a:t>оложительный </a:t>
            </a:r>
            <a:r>
              <a:rPr lang="ru-RU" b="1" dirty="0"/>
              <a:t>результат: 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57298"/>
            <a:ext cx="8401080" cy="5214974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chemeClr val="tx2">
                    <a:lumMod val="50000"/>
                  </a:schemeClr>
                </a:solidFill>
              </a:rPr>
              <a:t>Р</a:t>
            </a: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</a:rPr>
              <a:t>азвиваются </a:t>
            </a:r>
            <a:r>
              <a:rPr lang="ru-RU" sz="2800" b="1" dirty="0">
                <a:solidFill>
                  <a:schemeClr val="tx2">
                    <a:lumMod val="50000"/>
                  </a:schemeClr>
                </a:solidFill>
              </a:rPr>
              <a:t>и учатся взаимодействовать с окружающим миром; </a:t>
            </a:r>
          </a:p>
          <a:p>
            <a:r>
              <a:rPr lang="ru-RU" sz="2800" b="1" dirty="0">
                <a:solidFill>
                  <a:schemeClr val="tx2">
                    <a:lumMod val="50000"/>
                  </a:schemeClr>
                </a:solidFill>
              </a:rPr>
              <a:t>Н</a:t>
            </a: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</a:rPr>
              <a:t>е </a:t>
            </a:r>
            <a:r>
              <a:rPr lang="ru-RU" sz="2800" b="1" dirty="0">
                <a:solidFill>
                  <a:schemeClr val="tx2">
                    <a:lumMod val="50000"/>
                  </a:schemeClr>
                </a:solidFill>
              </a:rPr>
              <a:t>боятся  выступать публично, корректно оценивают выступления одноклассников.</a:t>
            </a:r>
          </a:p>
          <a:p>
            <a:r>
              <a:rPr lang="ru-RU" sz="2800" b="1" dirty="0">
                <a:solidFill>
                  <a:schemeClr val="tx2">
                    <a:lumMod val="50000"/>
                  </a:schemeClr>
                </a:solidFill>
              </a:rPr>
              <a:t>Полученные навыки дети смогут применять в повседневной жизни, что будет способствовать их дальнейшей успешной социализации.</a:t>
            </a:r>
          </a:p>
          <a:p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</a:rPr>
              <a:t>Повышается </a:t>
            </a:r>
            <a:r>
              <a:rPr lang="ru-RU" sz="2800" b="1" dirty="0">
                <a:solidFill>
                  <a:schemeClr val="tx2">
                    <a:lumMod val="50000"/>
                  </a:schemeClr>
                </a:solidFill>
              </a:rPr>
              <a:t>качество образования</a:t>
            </a: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</a:p>
          <a:p>
            <a:r>
              <a:rPr lang="ru-RU" sz="2800" b="1" dirty="0">
                <a:solidFill>
                  <a:schemeClr val="tx2">
                    <a:lumMod val="50000"/>
                  </a:schemeClr>
                </a:solidFill>
              </a:rPr>
              <a:t>У</a:t>
            </a: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</a:rPr>
              <a:t>величивается </a:t>
            </a:r>
            <a:r>
              <a:rPr lang="ru-RU" sz="2800" b="1" dirty="0">
                <a:solidFill>
                  <a:schemeClr val="tx2">
                    <a:lumMod val="50000"/>
                  </a:schemeClr>
                </a:solidFill>
              </a:rPr>
              <a:t>объем словарного </a:t>
            </a: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</a:rPr>
              <a:t>запаса.</a:t>
            </a:r>
          </a:p>
          <a:p>
            <a:r>
              <a:rPr lang="ru-RU" sz="2800" b="1" dirty="0">
                <a:solidFill>
                  <a:schemeClr val="tx2">
                    <a:lumMod val="50000"/>
                  </a:schemeClr>
                </a:solidFill>
              </a:rPr>
              <a:t>Р</a:t>
            </a: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</a:rPr>
              <a:t>азвивается </a:t>
            </a:r>
            <a:r>
              <a:rPr lang="ru-RU" sz="2800" b="1" dirty="0">
                <a:solidFill>
                  <a:schemeClr val="tx2">
                    <a:lumMod val="50000"/>
                  </a:schemeClr>
                </a:solidFill>
              </a:rPr>
              <a:t>эмоционально-волевая </a:t>
            </a: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</a:rPr>
              <a:t>сфера.</a:t>
            </a:r>
          </a:p>
          <a:p>
            <a:r>
              <a:rPr lang="ru-RU" sz="2800" b="1" dirty="0">
                <a:solidFill>
                  <a:schemeClr val="tx2">
                    <a:lumMod val="50000"/>
                  </a:schemeClr>
                </a:solidFill>
              </a:rPr>
              <a:t>У</a:t>
            </a: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</a:rPr>
              <a:t>спешнее </a:t>
            </a:r>
            <a:r>
              <a:rPr lang="ru-RU" sz="2800" b="1" dirty="0">
                <a:solidFill>
                  <a:schemeClr val="tx2">
                    <a:lumMod val="50000"/>
                  </a:schemeClr>
                </a:solidFill>
              </a:rPr>
              <a:t>проходит </a:t>
            </a: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</a:rPr>
              <a:t>адаптация.</a:t>
            </a:r>
            <a:endParaRPr lang="ru-RU" sz="2800" b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29837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050" name="Picture 2" descr="D:\фото с телефона 2021-2022годов\DCIM\Camera\IMG_20220311_15120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16632"/>
            <a:ext cx="6891166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фото с телефона 2021-2022годов\DCIM\Camera\IMG_20220222_133242_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3418483"/>
            <a:ext cx="4046472" cy="3034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:\фото с телефона 2021-2022годов\DCIM\Camera\IMG_20211206_10432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4005064"/>
            <a:ext cx="2707357" cy="2745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8866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Другая 1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1773</TotalTime>
  <Words>274</Words>
  <Application>Microsoft Office PowerPoint</Application>
  <PresentationFormat>Экран (4:3)</PresentationFormat>
  <Paragraphs>54</Paragraphs>
  <Slides>16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 </vt:lpstr>
      <vt:lpstr>цель программы: Создание условий для формирования коммуникативных универсальных учебных действий у учащихся с ОВЗ (ЗПР). </vt:lpstr>
      <vt:lpstr>Использование элементов педтехнологий.</vt:lpstr>
      <vt:lpstr>Система принципов:</vt:lpstr>
      <vt:lpstr>Для эффективного развития коммуникативных умений и навыков </vt:lpstr>
      <vt:lpstr>Презентация PowerPoint</vt:lpstr>
      <vt:lpstr>Элементы методик</vt:lpstr>
      <vt:lpstr>Положительный результат: </vt:lpstr>
      <vt:lpstr>Презентация PowerPoint</vt:lpstr>
      <vt:lpstr>Положительный результат: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Тема по самообразованию: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Ранько Елена</dc:creator>
  <cp:lastModifiedBy>SuperUser</cp:lastModifiedBy>
  <cp:revision>89</cp:revision>
  <dcterms:created xsi:type="dcterms:W3CDTF">2018-03-09T15:08:22Z</dcterms:created>
  <dcterms:modified xsi:type="dcterms:W3CDTF">2023-03-30T01:49:35Z</dcterms:modified>
</cp:coreProperties>
</file>