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9" r:id="rId5"/>
    <p:sldId id="259" r:id="rId6"/>
    <p:sldId id="273" r:id="rId7"/>
    <p:sldId id="262" r:id="rId8"/>
    <p:sldId id="291" r:id="rId9"/>
    <p:sldId id="298" r:id="rId10"/>
    <p:sldId id="290" r:id="rId11"/>
    <p:sldId id="316" r:id="rId12"/>
    <p:sldId id="301" r:id="rId13"/>
    <p:sldId id="270" r:id="rId14"/>
    <p:sldId id="304" r:id="rId15"/>
    <p:sldId id="306" r:id="rId16"/>
    <p:sldId id="308" r:id="rId17"/>
    <p:sldId id="302" r:id="rId18"/>
    <p:sldId id="300" r:id="rId19"/>
    <p:sldId id="311" r:id="rId20"/>
    <p:sldId id="319" r:id="rId21"/>
    <p:sldId id="320" r:id="rId22"/>
  </p:sldIdLst>
  <p:sldSz cx="9144000" cy="6858000" type="screen4x3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9" d="100"/>
          <a:sy n="69" d="100"/>
        </p:scale>
        <p:origin x="-12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D3341-36CA-4EBE-BAE0-EFA0C9F59481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2C1B0-F8D4-4BED-8329-4BEA100C56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CC9B1-1659-42AB-A843-12AF10E8967F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FE737-A50F-4E4D-856B-A6A07C90B8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0605D-7192-4DE1-AF1D-E54E9F26B947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1DE3C-5623-4DF9-9E1B-7779855AD2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A80B2-BC53-4BE8-8B76-102FEEEA7020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8C71F-5FE6-4677-B90B-63ADCEB087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00692-82D3-4274-971C-37DC1E2AC0F4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79848-2EDC-42A0-87B9-6F9327C191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D91AD-6803-4FAF-90FD-DECB0A359D93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D66E0-BFD7-46B2-8A8B-09A7BF52AA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988BC-FF46-4C81-A311-3F8975336583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ACCDA-4ABF-4B26-B3FA-64CD813462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CF0AA-2D7A-4407-9AE1-BD62B2B5CE71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F8684-47B6-4DA4-B236-9AB7C195DE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86A6-4210-4012-A6BB-C05F4E7C32B2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7EE68-57F6-458E-AD90-C16208933A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0C07B-9863-445F-9386-DDE56B6955AF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AF084-035A-4766-A082-066A329066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CA0F-D36B-45BE-B46C-786307B28469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ED0B3-3462-46CE-A70F-52606F7682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729C4C-2987-4F5C-89E7-F5470ECFEB81}" type="datetimeFigureOut">
              <a:rPr lang="ru-RU"/>
              <a:pPr>
                <a:defRPr/>
              </a:pPr>
              <a:t>пн 17.06.24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E34390-C805-42B2-B4A7-217D6E1059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33042" y="219702"/>
            <a:ext cx="6887108" cy="316835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Трудовой проект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« Профессии – знание, умение, опыт».</a:t>
            </a:r>
          </a:p>
        </p:txBody>
      </p:sp>
      <p:sp>
        <p:nvSpPr>
          <p:cNvPr id="13314" name="TextBox 3"/>
          <p:cNvSpPr txBox="1">
            <a:spLocks noChangeArrowheads="1"/>
          </p:cNvSpPr>
          <p:nvPr/>
        </p:nvSpPr>
        <p:spPr bwMode="auto">
          <a:xfrm>
            <a:off x="683568" y="3717032"/>
            <a:ext cx="76263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</a:rPr>
              <a:t>Девиз: </a:t>
            </a:r>
          </a:p>
          <a:p>
            <a:pPr algn="ctr"/>
            <a:r>
              <a:rPr lang="ru-RU" sz="3600" dirty="0">
                <a:latin typeface="Times New Roman" pitchFamily="18" charset="0"/>
              </a:rPr>
              <a:t>«Знакомство с профессиями. Нацелим на правильный выбор!»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146300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19872" y="5617939"/>
            <a:ext cx="5311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Учитель: Барабаш Р.Н., 1 кв. категория   Учитель: </a:t>
            </a:r>
            <a:r>
              <a:rPr lang="ru-RU" dirty="0" err="1" smtClean="0"/>
              <a:t>Лысцова</a:t>
            </a:r>
            <a:r>
              <a:rPr lang="ru-RU" dirty="0" smtClean="0"/>
              <a:t> Л.В., 1 </a:t>
            </a:r>
            <a:r>
              <a:rPr lang="ru-RU" dirty="0"/>
              <a:t>кв. категория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1800" b="0" dirty="0">
                <a:solidFill>
                  <a:srgbClr val="FF0000"/>
                </a:solidFill>
              </a:rPr>
              <a:t>Цель  трудового проекта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/>
              <a:t>- создание условий для профессионального самоопределения обучающихся в соответствии  со способностями, личностными особенностями, потребностями общества.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/>
              <a:t>Задачи: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dirty="0"/>
              <a:t>1.	Формировать элементарные представления об основных профессиях;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dirty="0"/>
              <a:t>2.	Формировать умение соотносить свои интересы и способности с требованиями выдвигаемыми в выбираемой профессии;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dirty="0"/>
              <a:t>3.	 Вызвать интерес у обучающихся к профессиям «Рабочий зеленого хозяйства», «Дворник», «Уборщик служебных помещений» , «Слесарь-ремонтник» для дальнейшей профориентации.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>
                <a:solidFill>
                  <a:srgbClr val="FF0000"/>
                </a:solidFill>
              </a:rPr>
              <a:t>Планируемый результат</a:t>
            </a:r>
            <a:r>
              <a:rPr lang="ru-RU" dirty="0"/>
              <a:t>: Изменение личностных установок  на адекватное представление о себе и профессиональном соответствии.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8968110"/>
              </p:ext>
            </p:extLst>
          </p:nvPr>
        </p:nvGraphicFramePr>
        <p:xfrm>
          <a:off x="468313" y="188913"/>
          <a:ext cx="8229600" cy="6408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1985392"/>
                <a:gridCol w="2129408"/>
                <a:gridCol w="2057400"/>
              </a:tblGrid>
              <a:tr h="30640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Октябрь</a:t>
                      </a:r>
                      <a:endParaRPr lang="ru-RU" sz="1600" b="1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Акция «Уборка опавших листьев. Сбор семян однолетников</a:t>
                      </a:r>
                      <a:r>
                        <a:rPr lang="ru-RU" sz="16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«Рабочий зеленого хозяйства</a:t>
                      </a: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Ноябрь</a:t>
                      </a:r>
                      <a:endParaRPr lang="ru-RU" sz="16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«Шефская помощь на базе школы»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Работа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в </a:t>
                      </a: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помещениях интерната.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«Уборщик служебных помещений</a:t>
                      </a: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Декабрь</a:t>
                      </a:r>
                      <a:endParaRPr lang="ru-RU" sz="16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«Постройка снежных фигур</a:t>
                      </a:r>
                      <a:r>
                        <a:rPr lang="ru-RU" sz="16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</a:t>
                      </a: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«Дворник</a:t>
                      </a: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Январь</a:t>
                      </a:r>
                      <a:endParaRPr lang="ru-RU" sz="16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Акция « Чистый двор- детский сад»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</a:t>
                      </a: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«Дворник</a:t>
                      </a: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4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ru-RU" sz="16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Февраль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«Зеленая зона подоконника»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</a:t>
                      </a: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«</a:t>
                      </a: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Рабочий зеленого хозяйства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Март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«Клумба радости» </a:t>
                      </a:r>
                      <a:r>
                        <a:rPr lang="ru-RU" sz="16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детский сад № 25  </a:t>
                      </a:r>
                      <a:endParaRPr lang="ru-RU" sz="160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(посев-пикировка)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«Рабочий зеленого хозяйства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Апрель </a:t>
                      </a:r>
                      <a:r>
                        <a:rPr lang="ru-RU" sz="16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-май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Круглый стол 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«Встреча с выпускниками»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Беседа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по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профориентации.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«Слесарь-ремонтник», «Швея» «Помощник </a:t>
                      </a: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воспитателя детского сада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Май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«Клумба радости» 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детский сад № 25  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(высадка</a:t>
                      </a: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Знакомство </a:t>
                      </a: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 профессией «Рабочий зеленого хозяйства</a:t>
                      </a:r>
                      <a:r>
                        <a:rPr lang="ru-RU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endParaRPr lang="ru-RU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FFFF00"/>
                </a:solidFill>
              </a:rPr>
              <a:t>Знакомство </a:t>
            </a:r>
            <a:r>
              <a:rPr lang="ru-RU" sz="5400" dirty="0">
                <a:solidFill>
                  <a:srgbClr val="FFFF00"/>
                </a:solidFill>
              </a:rPr>
              <a:t>с профессией </a:t>
            </a:r>
            <a:r>
              <a:rPr lang="ru-RU" sz="5400" dirty="0" smtClean="0">
                <a:solidFill>
                  <a:srgbClr val="FFFF00"/>
                </a:solidFill>
              </a:rPr>
              <a:t/>
            </a:r>
            <a:br>
              <a:rPr lang="ru-RU" sz="5400" dirty="0" smtClean="0">
                <a:solidFill>
                  <a:srgbClr val="FFFF00"/>
                </a:solidFill>
              </a:rPr>
            </a:br>
            <a:r>
              <a:rPr lang="ru-RU" sz="5400" dirty="0" smtClean="0">
                <a:solidFill>
                  <a:srgbClr val="FFFF00"/>
                </a:solidFill>
              </a:rPr>
              <a:t>«</a:t>
            </a:r>
            <a:r>
              <a:rPr lang="ru-RU" sz="5400" dirty="0">
                <a:solidFill>
                  <a:srgbClr val="FFFF00"/>
                </a:solidFill>
              </a:rPr>
              <a:t>Рабочий зеленого хозяйства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5776" y="4366946"/>
            <a:ext cx="3456384" cy="2519685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131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99412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C00000"/>
                </a:solidFill>
              </a:rPr>
              <a:t>Октябрь:</a:t>
            </a:r>
            <a:r>
              <a:rPr lang="ru-RU" sz="3200" dirty="0" smtClean="0"/>
              <a:t> Акция </a:t>
            </a:r>
            <a:r>
              <a:rPr lang="ru-RU" sz="3200" dirty="0"/>
              <a:t>«Уборка опавших </a:t>
            </a:r>
            <a:r>
              <a:rPr lang="ru-RU" sz="3200" dirty="0" smtClean="0"/>
              <a:t>листьев». 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724128" y="1556792"/>
            <a:ext cx="2880320" cy="1223962"/>
          </a:xfrm>
        </p:spPr>
        <p:txBody>
          <a:bodyPr>
            <a:normAutofit fontScale="92500" lnSpcReduction="10000"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b="1" dirty="0" smtClean="0"/>
              <a:t>Приняли участие: </a:t>
            </a:r>
            <a:endParaRPr lang="ru-RU" b="1" dirty="0" smtClean="0"/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b="1" dirty="0"/>
              <a:t> 5 </a:t>
            </a:r>
            <a:r>
              <a:rPr lang="ru-RU" b="1" dirty="0" smtClean="0"/>
              <a:t>«б», 6 «в», 6 «</a:t>
            </a:r>
            <a:r>
              <a:rPr lang="ru-RU" b="1" dirty="0" smtClean="0"/>
              <a:t>г»,    </a:t>
            </a:r>
            <a:r>
              <a:rPr lang="ru-RU" b="1" dirty="0" smtClean="0"/>
              <a:t>9 «г» классы</a:t>
            </a:r>
            <a:endParaRPr lang="ru-RU" b="1" dirty="0" smtClean="0"/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16387" name="Picture 7" descr="D:\Раб. стол 23-24\Проект фото\фото уборка листьев\20231017_1212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5760"/>
          <a:stretch>
            <a:fillRect/>
          </a:stretch>
        </p:blipFill>
        <p:spPr>
          <a:xfrm>
            <a:off x="179388" y="1341438"/>
            <a:ext cx="5400724" cy="3167062"/>
          </a:xfrm>
        </p:spPr>
      </p:pic>
      <p:pic>
        <p:nvPicPr>
          <p:cNvPr id="16388" name="Picture 8" descr="D:\Раб. стол 23-24\Проект фото\фото уборка листьев\20231004_103951.jpg"/>
          <p:cNvPicPr>
            <a:picLocks noChangeAspect="1" noChangeArrowheads="1"/>
          </p:cNvPicPr>
          <p:nvPr/>
        </p:nvPicPr>
        <p:blipFill>
          <a:blip r:embed="rId3"/>
          <a:srcRect l="9163" r="16035"/>
          <a:stretch>
            <a:fillRect/>
          </a:stretch>
        </p:blipFill>
        <p:spPr bwMode="auto">
          <a:xfrm>
            <a:off x="4327525" y="3860800"/>
            <a:ext cx="4656138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9413" y="4689475"/>
            <a:ext cx="2608262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Прямоугольник 7"/>
          <p:cNvSpPr>
            <a:spLocks noChangeArrowheads="1"/>
          </p:cNvSpPr>
          <p:nvPr/>
        </p:nvSpPr>
        <p:spPr bwMode="auto">
          <a:xfrm>
            <a:off x="468313" y="5187950"/>
            <a:ext cx="26638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>
              <a:latin typeface="Times New Roman" pitchFamily="18" charset="0"/>
            </a:endParaRPr>
          </a:p>
          <a:p>
            <a:endParaRPr lang="ru-RU" sz="2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dirty="0">
                <a:ln>
                  <a:noFill/>
                </a:ln>
                <a:solidFill>
                  <a:srgbClr val="FF0000"/>
                </a:solidFill>
                <a:effectLst/>
              </a:rPr>
              <a:t>Октябрь: </a:t>
            </a:r>
            <a: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  <a:t>Акция «Уборка опавших 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листьев»</a:t>
            </a:r>
            <a: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8434" name="Picture 7" descr="20231017_14122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576" y="1340768"/>
            <a:ext cx="3532187" cy="4708525"/>
          </a:xfrm>
        </p:spPr>
      </p:pic>
      <p:sp>
        <p:nvSpPr>
          <p:cNvPr id="2" name="Прямоугольник 1"/>
          <p:cNvSpPr/>
          <p:nvPr/>
        </p:nvSpPr>
        <p:spPr>
          <a:xfrm>
            <a:off x="1187624" y="6093296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Приняли участие:  </a:t>
            </a:r>
            <a:r>
              <a:rPr lang="ru-RU" sz="2400" b="1" dirty="0" smtClean="0"/>
              <a:t>8 «в», 9 «в» </a:t>
            </a:r>
            <a:r>
              <a:rPr lang="ru-RU" sz="2400" b="1" dirty="0" smtClean="0"/>
              <a:t>классы</a:t>
            </a:r>
            <a:endParaRPr lang="ru-RU" sz="2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024" y="1607466"/>
            <a:ext cx="3596952" cy="4511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5459" y="599278"/>
            <a:ext cx="6569902" cy="81159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>
                <a:solidFill>
                  <a:srgbClr val="C00000"/>
                </a:solidFill>
              </a:rPr>
              <a:t>Октябрь:</a:t>
            </a:r>
            <a:r>
              <a:rPr lang="ru-RU" dirty="0"/>
              <a:t> </a:t>
            </a:r>
            <a:r>
              <a:rPr lang="ru-RU" dirty="0" smtClean="0"/>
              <a:t>«Сбор </a:t>
            </a:r>
            <a:r>
              <a:rPr lang="ru-RU" dirty="0"/>
              <a:t>семян однолетников»</a:t>
            </a:r>
            <a:br>
              <a:rPr lang="ru-RU" dirty="0"/>
            </a:br>
            <a:endParaRPr lang="ru-RU" dirty="0"/>
          </a:p>
        </p:txBody>
      </p:sp>
      <p:pic>
        <p:nvPicPr>
          <p:cNvPr id="24578" name="Picture 9" descr="20231017_13120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923796" y="1340768"/>
            <a:ext cx="3532187" cy="4708525"/>
          </a:xfrm>
        </p:spPr>
      </p:pic>
      <p:pic>
        <p:nvPicPr>
          <p:cNvPr id="24579" name="Picture 10" descr="20231017_13081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755576" y="1412776"/>
            <a:ext cx="3532187" cy="4708525"/>
          </a:xfrm>
        </p:spPr>
      </p:pic>
      <p:sp>
        <p:nvSpPr>
          <p:cNvPr id="3" name="Прямоугольник 2"/>
          <p:cNvSpPr/>
          <p:nvPr/>
        </p:nvSpPr>
        <p:spPr>
          <a:xfrm>
            <a:off x="2483768" y="6237312"/>
            <a:ext cx="45854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Принял участие:  </a:t>
            </a:r>
            <a:r>
              <a:rPr lang="ru-RU" sz="2400" b="1" dirty="0" smtClean="0"/>
              <a:t>9 </a:t>
            </a:r>
            <a:r>
              <a:rPr lang="ru-RU" sz="2400" b="1" dirty="0"/>
              <a:t>«г</a:t>
            </a:r>
            <a:r>
              <a:rPr lang="ru-RU" sz="2400" b="1" dirty="0" smtClean="0"/>
              <a:t>» </a:t>
            </a:r>
            <a:r>
              <a:rPr lang="ru-RU" sz="2400" b="1" dirty="0" smtClean="0"/>
              <a:t>класс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Февраль: </a:t>
            </a:r>
            <a:r>
              <a:rPr lang="ru-RU" dirty="0" smtClean="0"/>
              <a:t>«</a:t>
            </a:r>
            <a:r>
              <a:rPr lang="ru-RU" dirty="0" smtClean="0"/>
              <a:t>Зеленая </a:t>
            </a:r>
            <a:r>
              <a:rPr lang="ru-RU" dirty="0" smtClean="0"/>
              <a:t>зона подоконника»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D:\Раб. стол 23-24\Фото\подоконик\20240222_0822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4412" y="1646802"/>
            <a:ext cx="3600400" cy="27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27584" y="5835416"/>
            <a:ext cx="78514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Обучающиеся  6 «в», 7 «в», 8 «в» классов </a:t>
            </a:r>
          </a:p>
          <a:p>
            <a:pPr algn="ctr"/>
            <a:r>
              <a:rPr lang="ru-RU" sz="2400" b="1" dirty="0" smtClean="0"/>
              <a:t>производили перевалку герани в новые кашпо.</a:t>
            </a:r>
            <a:endParaRPr lang="ru-RU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93" y="1988840"/>
            <a:ext cx="2640933" cy="352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340768"/>
            <a:ext cx="2914858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4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Февраль: </a:t>
            </a:r>
            <a:r>
              <a:rPr lang="ru-RU" dirty="0" smtClean="0"/>
              <a:t>«Зеленная зона подоконника»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12787" y="5962921"/>
            <a:ext cx="5030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Результат работы всех классов</a:t>
            </a:r>
            <a:endParaRPr lang="ru-RU" sz="2400" b="1" dirty="0"/>
          </a:p>
        </p:txBody>
      </p:sp>
      <p:pic>
        <p:nvPicPr>
          <p:cNvPr id="11266" name="Picture 2" descr="D:\Раб. стол 23-24\Фото\подоконик\20240306_1429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9512" y="1700808"/>
            <a:ext cx="8561329" cy="3858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24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Март:</a:t>
            </a:r>
            <a:r>
              <a:rPr lang="ru-RU" dirty="0" smtClean="0"/>
              <a:t> «Клумба радости»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2836" y="1574973"/>
            <a:ext cx="4474999" cy="3409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52737"/>
            <a:ext cx="3456384" cy="4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1520" y="5517232"/>
            <a:ext cx="8642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Посев и пикировка цветов для </a:t>
            </a:r>
            <a:r>
              <a:rPr lang="ru-RU" sz="2400" b="1" dirty="0" smtClean="0"/>
              <a:t>клумбы. </a:t>
            </a:r>
          </a:p>
          <a:p>
            <a:pPr algn="ctr"/>
            <a:r>
              <a:rPr lang="ru-RU" sz="2400" b="1" dirty="0" smtClean="0"/>
              <a:t>Приняли участие 5 «б», 6 «в», 6 «г», 7 «в»,</a:t>
            </a:r>
          </a:p>
          <a:p>
            <a:pPr algn="ctr"/>
            <a:r>
              <a:rPr lang="ru-RU" sz="2400" b="1" dirty="0" smtClean="0"/>
              <a:t> 8 «в», 9 «в»  9 «г» классы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66198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445624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Май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«Клумба радости» </a:t>
            </a:r>
            <a:r>
              <a:rPr lang="ru-RU" dirty="0" smtClean="0"/>
              <a:t> детский </a:t>
            </a:r>
            <a:r>
              <a:rPr lang="ru-RU" dirty="0"/>
              <a:t>сад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№ </a:t>
            </a:r>
            <a:r>
              <a:rPr lang="ru-RU" dirty="0"/>
              <a:t>25  </a:t>
            </a:r>
            <a:r>
              <a:rPr lang="ru-RU" dirty="0" smtClean="0"/>
              <a:t> (</a:t>
            </a:r>
            <a:r>
              <a:rPr lang="ru-RU" dirty="0"/>
              <a:t>высадка </a:t>
            </a:r>
            <a:r>
              <a:rPr lang="ru-RU" dirty="0" smtClean="0"/>
              <a:t>цветов на клумбу)</a:t>
            </a:r>
            <a:endParaRPr lang="ru-RU" dirty="0"/>
          </a:p>
        </p:txBody>
      </p:sp>
      <p:pic>
        <p:nvPicPr>
          <p:cNvPr id="1026" name="Picture 2" descr="D:\Раб. стол 23-24\Фото\встреча с выпускниками\20240527_1209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7454" y="2060848"/>
            <a:ext cx="511270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267744" y="6237312"/>
            <a:ext cx="5329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Приняли участие:  </a:t>
            </a:r>
            <a:r>
              <a:rPr lang="ru-RU" b="1" dirty="0"/>
              <a:t>6 «в», 6 «г», 8 «в» </a:t>
            </a:r>
            <a:r>
              <a:rPr lang="ru-RU" b="1" dirty="0" smtClean="0"/>
              <a:t> классы</a:t>
            </a:r>
            <a:endParaRPr lang="ru-RU" b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" t="11338" r="18350"/>
          <a:stretch/>
        </p:blipFill>
        <p:spPr bwMode="auto">
          <a:xfrm>
            <a:off x="4067944" y="3573016"/>
            <a:ext cx="4668009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567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FFFF00"/>
                </a:solidFill>
              </a:rPr>
              <a:t>Знакомство </a:t>
            </a:r>
            <a:r>
              <a:rPr lang="ru-RU" sz="5400" dirty="0">
                <a:solidFill>
                  <a:srgbClr val="FFFF00"/>
                </a:solidFill>
              </a:rPr>
              <a:t>с профессией </a:t>
            </a:r>
            <a:r>
              <a:rPr lang="ru-RU" sz="5400" dirty="0" smtClean="0">
                <a:solidFill>
                  <a:srgbClr val="FFFF00"/>
                </a:solidFill>
              </a:rPr>
              <a:t/>
            </a:r>
            <a:br>
              <a:rPr lang="ru-RU" sz="5400" dirty="0" smtClean="0">
                <a:solidFill>
                  <a:srgbClr val="FFFF00"/>
                </a:solidFill>
              </a:rPr>
            </a:br>
            <a:r>
              <a:rPr lang="ru-RU" sz="5400" dirty="0" smtClean="0">
                <a:solidFill>
                  <a:srgbClr val="FFFF00"/>
                </a:solidFill>
              </a:rPr>
              <a:t>«Дворник» </a:t>
            </a:r>
            <a:endParaRPr lang="ru-RU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54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/>
          </p:cNvSpPr>
          <p:nvPr>
            <p:ph type="title"/>
          </p:nvPr>
        </p:nvSpPr>
        <p:spPr bwMode="auto">
          <a:xfrm>
            <a:off x="467544" y="274638"/>
            <a:ext cx="8219256" cy="99412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Декабрь: 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«</a:t>
            </a:r>
            <a: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  <a:t>Постройка снежных фигур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»</a:t>
            </a:r>
          </a:p>
        </p:txBody>
      </p:sp>
      <p:pic>
        <p:nvPicPr>
          <p:cNvPr id="15363" name="Picture 3" descr="D:\Раб. стол 23-24\Фото\20231227_1428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61214" y="1967437"/>
            <a:ext cx="4380664" cy="358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512" y="1842182"/>
            <a:ext cx="3029975" cy="4041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12785" y="6171510"/>
            <a:ext cx="6190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Результат работы 5 </a:t>
            </a:r>
            <a:r>
              <a:rPr lang="ru-RU" sz="2400" b="1" dirty="0" smtClean="0"/>
              <a:t>«б» </a:t>
            </a:r>
            <a:r>
              <a:rPr lang="ru-RU" sz="2400" b="1" dirty="0" smtClean="0"/>
              <a:t>и 9 </a:t>
            </a:r>
            <a:r>
              <a:rPr lang="ru-RU" sz="2400" b="1" dirty="0" smtClean="0"/>
              <a:t>«г» </a:t>
            </a:r>
            <a:r>
              <a:rPr lang="ru-RU" sz="2400" b="1" dirty="0" smtClean="0"/>
              <a:t>классов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/>
          </p:cNvSpPr>
          <p:nvPr>
            <p:ph type="title"/>
          </p:nvPr>
        </p:nvSpPr>
        <p:spPr bwMode="auto">
          <a:xfrm>
            <a:off x="467544" y="274638"/>
            <a:ext cx="8219256" cy="99412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Январь: 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Акция «Чистый </a:t>
            </a:r>
            <a: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  <a:t>двор- детский 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сад № 25»</a:t>
            </a:r>
          </a:p>
        </p:txBody>
      </p:sp>
      <p:pic>
        <p:nvPicPr>
          <p:cNvPr id="17410" name="Picture 2" descr="D:\Раб. стол 23-24\Фото\20240118_111556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38"/>
          <a:stretch/>
        </p:blipFill>
        <p:spPr bwMode="auto">
          <a:xfrm rot="5400000">
            <a:off x="724513" y="2081393"/>
            <a:ext cx="3503974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5661248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Практическая </a:t>
            </a:r>
            <a:r>
              <a:rPr lang="ru-RU" b="1" dirty="0"/>
              <a:t>работа </a:t>
            </a:r>
            <a:r>
              <a:rPr lang="ru-RU" b="1" dirty="0" smtClean="0"/>
              <a:t> 6 «г», 8 «в», 9 «</a:t>
            </a:r>
            <a:r>
              <a:rPr lang="ru-RU" b="1" dirty="0" smtClean="0"/>
              <a:t>г» классов </a:t>
            </a:r>
            <a:r>
              <a:rPr lang="ru-RU" b="1" dirty="0" smtClean="0"/>
              <a:t>по </a:t>
            </a:r>
            <a:r>
              <a:rPr lang="ru-RU" b="1" dirty="0"/>
              <a:t>очистке </a:t>
            </a:r>
            <a:r>
              <a:rPr lang="ru-RU" b="1" dirty="0" smtClean="0"/>
              <a:t>от </a:t>
            </a:r>
            <a:r>
              <a:rPr lang="ru-RU" b="1" dirty="0"/>
              <a:t>снега </a:t>
            </a:r>
            <a:r>
              <a:rPr lang="ru-RU" b="1" dirty="0" smtClean="0"/>
              <a:t> школьной </a:t>
            </a:r>
            <a:r>
              <a:rPr lang="ru-RU" b="1" dirty="0" smtClean="0"/>
              <a:t>территории и </a:t>
            </a:r>
            <a:r>
              <a:rPr lang="ru-RU" b="1" dirty="0" smtClean="0"/>
              <a:t>дворовой площадки по адресу </a:t>
            </a:r>
            <a:r>
              <a:rPr lang="ru-RU" b="1" dirty="0" smtClean="0"/>
              <a:t>Ладыженского,14. В</a:t>
            </a:r>
            <a:endParaRPr lang="ru-RU" b="1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82"/>
          <a:stretch/>
        </p:blipFill>
        <p:spPr bwMode="auto">
          <a:xfrm>
            <a:off x="4860032" y="1772816"/>
            <a:ext cx="3029975" cy="3630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383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/>
          </p:cNvSpPr>
          <p:nvPr>
            <p:ph type="title"/>
          </p:nvPr>
        </p:nvSpPr>
        <p:spPr bwMode="auto">
          <a:xfrm>
            <a:off x="467544" y="274638"/>
            <a:ext cx="8219256" cy="99412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Январь: 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Акция «Чистый </a:t>
            </a:r>
            <a: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  <a:t>двор- детский 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сад № 25»</a:t>
            </a:r>
          </a:p>
        </p:txBody>
      </p:sp>
      <p:pic>
        <p:nvPicPr>
          <p:cNvPr id="19458" name="Picture 2" descr="D:\Раб. стол 23-24\Фото\20240130_121346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97" r="5330" b="13938"/>
          <a:stretch/>
        </p:blipFill>
        <p:spPr bwMode="auto">
          <a:xfrm rot="10800000">
            <a:off x="251520" y="1522156"/>
            <a:ext cx="401787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D:\Раб. стол 23-24\Фото\20240130_120914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18"/>
          <a:stretch/>
        </p:blipFill>
        <p:spPr bwMode="auto">
          <a:xfrm rot="5400000">
            <a:off x="5626261" y="1222614"/>
            <a:ext cx="2592288" cy="311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09" b="28233"/>
          <a:stretch/>
        </p:blipFill>
        <p:spPr bwMode="auto">
          <a:xfrm>
            <a:off x="5364088" y="4149080"/>
            <a:ext cx="3096344" cy="2533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4793" y="4815823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/>
              <a:t>Практическая работа  по очистке от снега </a:t>
            </a:r>
            <a:r>
              <a:rPr lang="ru-RU" sz="2000" b="1" dirty="0" smtClean="0"/>
              <a:t>территории детского сада № 25 с обучающимися </a:t>
            </a:r>
            <a:endParaRPr lang="ru-RU" sz="2000" b="1" dirty="0" smtClean="0"/>
          </a:p>
          <a:p>
            <a:r>
              <a:rPr lang="ru-RU" sz="2000" b="1" dirty="0" smtClean="0"/>
              <a:t>5 «б»,9 «в», </a:t>
            </a:r>
            <a:r>
              <a:rPr lang="ru-RU" sz="2000" b="1" dirty="0" smtClean="0"/>
              <a:t>9 </a:t>
            </a:r>
            <a:r>
              <a:rPr lang="ru-RU" sz="2000" b="1" dirty="0" smtClean="0"/>
              <a:t>«г»  </a:t>
            </a:r>
            <a:r>
              <a:rPr lang="ru-RU" sz="2000" b="1" dirty="0" smtClean="0"/>
              <a:t>классов.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24360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FFFF00"/>
                </a:solidFill>
              </a:rPr>
              <a:t>Знакомство </a:t>
            </a:r>
            <a:r>
              <a:rPr lang="ru-RU" sz="5400" dirty="0">
                <a:solidFill>
                  <a:srgbClr val="FFFF00"/>
                </a:solidFill>
              </a:rPr>
              <a:t>с профессией </a:t>
            </a:r>
            <a:r>
              <a:rPr lang="ru-RU" sz="5400" dirty="0" smtClean="0">
                <a:solidFill>
                  <a:srgbClr val="FFFF00"/>
                </a:solidFill>
              </a:rPr>
              <a:t/>
            </a:r>
            <a:br>
              <a:rPr lang="ru-RU" sz="5400" dirty="0" smtClean="0">
                <a:solidFill>
                  <a:srgbClr val="FFFF00"/>
                </a:solidFill>
              </a:rPr>
            </a:br>
            <a:r>
              <a:rPr lang="ru-RU" sz="5400" dirty="0" smtClean="0">
                <a:solidFill>
                  <a:srgbClr val="FFFF00"/>
                </a:solidFill>
              </a:rPr>
              <a:t>«</a:t>
            </a:r>
            <a:r>
              <a:rPr lang="ru-RU" sz="5400" dirty="0">
                <a:solidFill>
                  <a:srgbClr val="FFFF00"/>
                </a:solidFill>
              </a:rPr>
              <a:t>Уборщик служебных помещений»</a:t>
            </a:r>
            <a:br>
              <a:rPr lang="ru-RU" sz="5400" dirty="0">
                <a:solidFill>
                  <a:srgbClr val="FFFF00"/>
                </a:solidFill>
              </a:rPr>
            </a:br>
            <a:r>
              <a:rPr lang="ru-RU" sz="5400" dirty="0" smtClean="0">
                <a:solidFill>
                  <a:srgbClr val="FFFF00"/>
                </a:solidFill>
              </a:rPr>
              <a:t> 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5776" y="4366946"/>
            <a:ext cx="3456384" cy="2519685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032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/>
          </p:cNvSpPr>
          <p:nvPr>
            <p:ph type="title"/>
          </p:nvPr>
        </p:nvSpPr>
        <p:spPr bwMode="auto">
          <a:xfrm>
            <a:off x="467544" y="274638"/>
            <a:ext cx="8219256" cy="99412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Ноябрь- май : 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«</a:t>
            </a:r>
            <a: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  <a:t>Шефская помощь на базе школы</a:t>
            </a: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»</a:t>
            </a:r>
            <a: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lang="ru-RU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7650" name="Picture 7" descr="20231109_10280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552" y="1196752"/>
            <a:ext cx="2160239" cy="2879672"/>
          </a:xfrm>
        </p:spPr>
      </p:pic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93096"/>
            <a:ext cx="2335607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34302"/>
            <a:ext cx="2088232" cy="2783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22" r="20569" b="13337"/>
          <a:stretch/>
        </p:blipFill>
        <p:spPr bwMode="auto">
          <a:xfrm>
            <a:off x="5868145" y="1161739"/>
            <a:ext cx="2160240" cy="275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26" t="16315" r="10826" b="6273"/>
          <a:stretch/>
        </p:blipFill>
        <p:spPr bwMode="auto">
          <a:xfrm>
            <a:off x="3240449" y="4221088"/>
            <a:ext cx="2087546" cy="238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80110" y="4221088"/>
            <a:ext cx="345638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Обучающие  с 5 по 9 классы  </a:t>
            </a:r>
            <a:r>
              <a:rPr lang="ru-RU" dirty="0"/>
              <a:t>в течении </a:t>
            </a:r>
            <a:r>
              <a:rPr lang="ru-RU" dirty="0" smtClean="0"/>
              <a:t>учебного  года отрабатывали  </a:t>
            </a:r>
            <a:r>
              <a:rPr lang="ru-RU" dirty="0"/>
              <a:t>практический навык работы полученный на уроке в </a:t>
            </a:r>
            <a:r>
              <a:rPr lang="ru-RU" dirty="0" smtClean="0"/>
              <a:t> </a:t>
            </a:r>
            <a:r>
              <a:rPr lang="ru-RU" dirty="0"/>
              <a:t>спальнях </a:t>
            </a:r>
            <a:r>
              <a:rPr lang="ru-RU" dirty="0" smtClean="0"/>
              <a:t>интерната:  выполняли </a:t>
            </a:r>
            <a:r>
              <a:rPr lang="ru-RU" dirty="0" smtClean="0"/>
              <a:t> разные виды работ.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571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/>
          </p:cNvSpPr>
          <p:nvPr>
            <p:ph type="title"/>
          </p:nvPr>
        </p:nvSpPr>
        <p:spPr bwMode="auto">
          <a:xfrm>
            <a:off x="-180528" y="476672"/>
            <a:ext cx="9073008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ru-RU" sz="320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Январь – февраль: </a:t>
            </a:r>
            <a:br>
              <a:rPr lang="ru-RU" sz="3200" dirty="0" smtClean="0">
                <a:ln>
                  <a:noFill/>
                </a:ln>
                <a:solidFill>
                  <a:srgbClr val="FF0000"/>
                </a:solidFill>
                <a:effectLst/>
              </a:rPr>
            </a:br>
            <a:r>
              <a:rPr lang="ru-RU" sz="320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Общешкольное мероприятие</a:t>
            </a:r>
            <a:br>
              <a:rPr lang="ru-RU" sz="3200" dirty="0" smtClean="0">
                <a:ln>
                  <a:noFill/>
                </a:ln>
                <a:solidFill>
                  <a:schemeClr val="bg1"/>
                </a:solidFill>
                <a:effectLst/>
              </a:rPr>
            </a:br>
            <a:r>
              <a:rPr lang="ru-RU" sz="32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«Профессиональное самоопределение»</a:t>
            </a:r>
            <a:r>
              <a:rPr lang="ru-RU" sz="3200" dirty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lang="ru-RU" sz="320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sz="320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1507" name="Picture 3" descr="D:\Раб. стол 23-24\Фото\Общешкольная линейка\20240322_1305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1897" y="1261756"/>
            <a:ext cx="1831533" cy="256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777702"/>
            <a:ext cx="2520279" cy="181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0" y="5591817"/>
            <a:ext cx="8734817" cy="1149551"/>
          </a:xfrm>
        </p:spPr>
        <p:txBody>
          <a:bodyPr/>
          <a:lstStyle/>
          <a:p>
            <a:pPr marL="136525" indent="0" algn="just">
              <a:buNone/>
            </a:pPr>
            <a:r>
              <a:rPr lang="ru-RU" sz="1800" dirty="0"/>
              <a:t>Обучающиеся </a:t>
            </a:r>
            <a:r>
              <a:rPr lang="ru-RU" sz="1800" dirty="0" smtClean="0"/>
              <a:t>на школьной  </a:t>
            </a:r>
            <a:r>
              <a:rPr lang="ru-RU" sz="1800" dirty="0"/>
              <a:t>линейке  </a:t>
            </a:r>
            <a:r>
              <a:rPr lang="ru-RU" sz="1800" dirty="0" smtClean="0"/>
              <a:t>представили в  </a:t>
            </a:r>
            <a:r>
              <a:rPr lang="ru-RU" sz="1800" dirty="0"/>
              <a:t>информационной </a:t>
            </a:r>
            <a:r>
              <a:rPr lang="ru-RU" sz="1800" dirty="0" smtClean="0"/>
              <a:t>листовке профессии </a:t>
            </a:r>
            <a:r>
              <a:rPr lang="ru-RU" sz="1800" dirty="0" smtClean="0"/>
              <a:t>для возможного профессионального  самоопределения,  </a:t>
            </a:r>
            <a:r>
              <a:rPr lang="ru-RU" sz="1800" dirty="0" smtClean="0"/>
              <a:t>подбирали </a:t>
            </a:r>
            <a:r>
              <a:rPr lang="ru-RU" sz="1800" dirty="0"/>
              <a:t>профессию </a:t>
            </a:r>
            <a:r>
              <a:rPr lang="ru-RU" sz="1800" dirty="0" smtClean="0"/>
              <a:t>к нужным профессиональным качествам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9" t="14645" r="11429" b="12604"/>
          <a:stretch/>
        </p:blipFill>
        <p:spPr bwMode="auto">
          <a:xfrm>
            <a:off x="3098304" y="1645283"/>
            <a:ext cx="2621336" cy="3980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6" r="10159"/>
          <a:stretch/>
        </p:blipFill>
        <p:spPr bwMode="auto">
          <a:xfrm>
            <a:off x="5999437" y="1645283"/>
            <a:ext cx="2722657" cy="3945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027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/>
          </p:cNvSpPr>
          <p:nvPr>
            <p:ph type="title"/>
          </p:nvPr>
        </p:nvSpPr>
        <p:spPr bwMode="auto">
          <a:xfrm>
            <a:off x="-180528" y="274638"/>
            <a:ext cx="9073008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ru-RU" sz="320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Январь – февраль: </a:t>
            </a:r>
            <a:br>
              <a:rPr lang="ru-RU" sz="3200" dirty="0" smtClean="0">
                <a:ln>
                  <a:noFill/>
                </a:ln>
                <a:solidFill>
                  <a:srgbClr val="FF0000"/>
                </a:solidFill>
                <a:effectLst/>
              </a:rPr>
            </a:br>
            <a:r>
              <a:rPr lang="ru-RU" sz="32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«Профессиональное самоопределение»</a:t>
            </a:r>
            <a:r>
              <a:rPr lang="ru-RU" sz="3200" dirty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lang="ru-RU" sz="320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sz="320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4579" name="Picture 3" descr="D:\Раб. стол 23-24\Фото\Общешкольная линейка\20240216_12384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5"/>
            <a:ext cx="757118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93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>
                <a:solidFill>
                  <a:srgbClr val="FF0000"/>
                </a:solidFill>
                <a:effectLst/>
                <a:ea typeface="Calibri"/>
                <a:cs typeface="Times New Roman"/>
              </a:rPr>
              <a:t>Апрель </a:t>
            </a:r>
            <a:r>
              <a:rPr lang="ru-RU" sz="4400" dirty="0" smtClean="0">
                <a:solidFill>
                  <a:srgbClr val="FF0000"/>
                </a:solidFill>
                <a:effectLst/>
                <a:ea typeface="Calibri"/>
                <a:cs typeface="Times New Roman"/>
              </a:rPr>
              <a:t>–май</a:t>
            </a:r>
            <a:r>
              <a:rPr lang="ru-RU" sz="4400" dirty="0" smtClean="0">
                <a:effectLst/>
                <a:ea typeface="Calibri"/>
                <a:cs typeface="Times New Roman"/>
              </a:rPr>
              <a:t>    </a:t>
            </a:r>
            <a: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  <a:t>К</a:t>
            </a:r>
            <a:r>
              <a:rPr lang="ru-RU" sz="4400" dirty="0" smtClean="0">
                <a:solidFill>
                  <a:schemeClr val="tx1"/>
                </a:solidFill>
                <a:effectLst/>
                <a:ea typeface="Calibri"/>
                <a:cs typeface="Times New Roman"/>
              </a:rPr>
              <a:t>руглый </a:t>
            </a:r>
            <a: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  <a:t>стол </a:t>
            </a:r>
            <a:b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</a:br>
            <a: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  <a:t>«Встреча с выпускниками»</a:t>
            </a:r>
            <a:b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755953" y="1487196"/>
            <a:ext cx="3280543" cy="5182164"/>
          </a:xfrm>
        </p:spPr>
        <p:txBody>
          <a:bodyPr/>
          <a:lstStyle/>
          <a:p>
            <a:pPr marL="136525" indent="0">
              <a:buNone/>
            </a:pPr>
            <a:r>
              <a:rPr lang="ru-RU" sz="1800" dirty="0" smtClean="0"/>
              <a:t>Круглый стол с чаепитием прошёл  с 9 </a:t>
            </a:r>
            <a:r>
              <a:rPr lang="ru-RU" sz="1800" dirty="0" smtClean="0"/>
              <a:t>«в» </a:t>
            </a:r>
            <a:r>
              <a:rPr lang="ru-RU" sz="1800" dirty="0" smtClean="0"/>
              <a:t>и 9 </a:t>
            </a:r>
            <a:r>
              <a:rPr lang="ru-RU" sz="1800" dirty="0" smtClean="0"/>
              <a:t>«г» </a:t>
            </a:r>
            <a:r>
              <a:rPr lang="ru-RU" sz="1800" dirty="0" smtClean="0"/>
              <a:t>классами в форме активной  </a:t>
            </a:r>
            <a:r>
              <a:rPr lang="ru-RU" sz="1800" dirty="0" err="1" smtClean="0"/>
              <a:t>профориентационной</a:t>
            </a:r>
            <a:r>
              <a:rPr lang="ru-RU" sz="1800" dirty="0" smtClean="0"/>
              <a:t> беседы с бывшими выпускниками  </a:t>
            </a:r>
            <a:r>
              <a:rPr lang="ru-RU" sz="1800" dirty="0" smtClean="0"/>
              <a:t>школы</a:t>
            </a:r>
            <a:r>
              <a:rPr lang="ru-RU" sz="1800" dirty="0" smtClean="0"/>
              <a:t>.</a:t>
            </a:r>
          </a:p>
          <a:p>
            <a:pPr marL="136525" indent="0">
              <a:buNone/>
            </a:pPr>
            <a:r>
              <a:rPr lang="ru-RU" sz="1800" dirty="0" smtClean="0"/>
              <a:t>Встреча прошла с очными гостями </a:t>
            </a:r>
            <a:r>
              <a:rPr lang="ru-RU" sz="1800" dirty="0" smtClean="0"/>
              <a:t>и в формате аудио </a:t>
            </a:r>
            <a:r>
              <a:rPr lang="ru-RU" sz="1800" dirty="0" smtClean="0"/>
              <a:t>связи </a:t>
            </a:r>
            <a:r>
              <a:rPr lang="ru-RU" sz="1800" dirty="0" smtClean="0"/>
              <a:t> </a:t>
            </a:r>
            <a:r>
              <a:rPr lang="ru-RU" sz="1800" dirty="0" smtClean="0"/>
              <a:t>через   </a:t>
            </a:r>
            <a:r>
              <a:rPr lang="ru-RU" sz="1800" dirty="0" err="1" smtClean="0"/>
              <a:t>Сферум</a:t>
            </a:r>
            <a:r>
              <a:rPr lang="ru-RU" sz="1800" dirty="0" smtClean="0"/>
              <a:t>  </a:t>
            </a:r>
            <a:r>
              <a:rPr lang="en-US" sz="1800" dirty="0" smtClean="0"/>
              <a:t>VK</a:t>
            </a:r>
            <a:r>
              <a:rPr lang="ru-RU" sz="1800" dirty="0" smtClean="0"/>
              <a:t> </a:t>
            </a:r>
            <a:r>
              <a:rPr lang="ru-RU" sz="1800" dirty="0" err="1" smtClean="0"/>
              <a:t>Мессенджер</a:t>
            </a:r>
            <a:r>
              <a:rPr lang="ru-RU" sz="1800" dirty="0" smtClean="0"/>
              <a:t>  с </a:t>
            </a:r>
            <a:r>
              <a:rPr lang="ru-RU" sz="1800" dirty="0" smtClean="0"/>
              <a:t>  выпускником  </a:t>
            </a:r>
            <a:r>
              <a:rPr lang="ru-RU" sz="1800" dirty="0"/>
              <a:t>школы </a:t>
            </a:r>
            <a:r>
              <a:rPr lang="ru-RU" sz="1800" dirty="0" smtClean="0"/>
              <a:t> 2021 учебного </a:t>
            </a:r>
            <a:r>
              <a:rPr lang="ru-RU" sz="1800" dirty="0"/>
              <a:t>года </a:t>
            </a:r>
            <a:r>
              <a:rPr lang="ru-RU" sz="1800" dirty="0" err="1"/>
              <a:t>Чеченевым</a:t>
            </a:r>
            <a:r>
              <a:rPr lang="ru-RU" sz="1800" dirty="0"/>
              <a:t> </a:t>
            </a:r>
            <a:r>
              <a:rPr lang="ru-RU" sz="1800" dirty="0" smtClean="0"/>
              <a:t> М..  </a:t>
            </a:r>
          </a:p>
          <a:p>
            <a:pPr marL="136525" indent="0">
              <a:buNone/>
            </a:pPr>
            <a:r>
              <a:rPr lang="ru-RU" sz="1800" dirty="0" smtClean="0"/>
              <a:t>Максим   представил профессию «слесарь-ремонтник»,  которую освоил   в  ГАПОУ «</a:t>
            </a:r>
            <a:r>
              <a:rPr lang="ru-RU" sz="1800" dirty="0" err="1" smtClean="0"/>
              <a:t>Сухоложском</a:t>
            </a:r>
            <a:r>
              <a:rPr lang="ru-RU" sz="1800" dirty="0" smtClean="0"/>
              <a:t>  многопрофильном техникуме».</a:t>
            </a:r>
            <a:endParaRPr lang="ru-RU" sz="1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32" b="28829"/>
          <a:stretch/>
        </p:blipFill>
        <p:spPr bwMode="auto">
          <a:xfrm>
            <a:off x="317503" y="4221088"/>
            <a:ext cx="5438450" cy="2355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7196"/>
            <a:ext cx="5432425" cy="245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08587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>
                <a:solidFill>
                  <a:srgbClr val="FF0000"/>
                </a:solidFill>
                <a:effectLst/>
                <a:ea typeface="Calibri"/>
                <a:cs typeface="Times New Roman"/>
              </a:rPr>
              <a:t>Апрель </a:t>
            </a:r>
            <a:r>
              <a:rPr lang="ru-RU" sz="4400" dirty="0" smtClean="0">
                <a:solidFill>
                  <a:srgbClr val="FF0000"/>
                </a:solidFill>
                <a:effectLst/>
                <a:ea typeface="Calibri"/>
                <a:cs typeface="Times New Roman"/>
              </a:rPr>
              <a:t>–май</a:t>
            </a:r>
            <a:r>
              <a:rPr lang="ru-RU" sz="4400" dirty="0" smtClean="0">
                <a:effectLst/>
                <a:ea typeface="Calibri"/>
                <a:cs typeface="Times New Roman"/>
              </a:rPr>
              <a:t>    </a:t>
            </a:r>
            <a: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  <a:t>К</a:t>
            </a:r>
            <a:r>
              <a:rPr lang="ru-RU" sz="4400" dirty="0" smtClean="0">
                <a:solidFill>
                  <a:schemeClr val="tx1"/>
                </a:solidFill>
                <a:effectLst/>
                <a:ea typeface="Calibri"/>
                <a:cs typeface="Times New Roman"/>
              </a:rPr>
              <a:t>руглый </a:t>
            </a:r>
            <a: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  <a:t>стол </a:t>
            </a:r>
            <a:b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</a:br>
            <a: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  <a:t>«Встреча с выпускниками»</a:t>
            </a:r>
            <a:br>
              <a:rPr lang="ru-RU" sz="4400" dirty="0">
                <a:solidFill>
                  <a:schemeClr val="tx1"/>
                </a:solidFill>
                <a:effectLst/>
                <a:ea typeface="Calibri"/>
                <a:cs typeface="Times New Roman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79" r="12960" b="29746"/>
          <a:stretch/>
        </p:blipFill>
        <p:spPr bwMode="auto">
          <a:xfrm>
            <a:off x="4283968" y="1556792"/>
            <a:ext cx="429537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57"/>
          <a:stretch/>
        </p:blipFill>
        <p:spPr bwMode="auto">
          <a:xfrm>
            <a:off x="395536" y="1484784"/>
            <a:ext cx="352839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7833" y="4509120"/>
            <a:ext cx="894866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Приглашенные </a:t>
            </a:r>
            <a:r>
              <a:rPr lang="ru-RU" sz="1600" b="1" dirty="0"/>
              <a:t> </a:t>
            </a:r>
            <a:r>
              <a:rPr lang="ru-RU" sz="1600" b="1" dirty="0" smtClean="0"/>
              <a:t>гости : </a:t>
            </a:r>
          </a:p>
          <a:p>
            <a:r>
              <a:rPr lang="ru-RU" sz="1600" b="1" dirty="0" smtClean="0"/>
              <a:t>-выпускница  </a:t>
            </a:r>
            <a:r>
              <a:rPr lang="ru-RU" sz="1600" b="1" dirty="0"/>
              <a:t>школы </a:t>
            </a:r>
            <a:r>
              <a:rPr lang="ru-RU" sz="1600" b="1" dirty="0" smtClean="0"/>
              <a:t>1993 учебного  года </a:t>
            </a:r>
            <a:r>
              <a:rPr lang="ru-RU" sz="1600" b="1" dirty="0" smtClean="0"/>
              <a:t>-Долганова </a:t>
            </a:r>
            <a:r>
              <a:rPr lang="ru-RU" sz="1600" b="1" dirty="0"/>
              <a:t>Анна </a:t>
            </a:r>
            <a:r>
              <a:rPr lang="ru-RU" sz="1600" b="1" dirty="0" smtClean="0"/>
              <a:t>, </a:t>
            </a:r>
            <a:r>
              <a:rPr lang="ru-RU" sz="1600" b="1" dirty="0" smtClean="0"/>
              <a:t> познакомила с  профессией </a:t>
            </a:r>
            <a:r>
              <a:rPr lang="ru-RU" sz="1600" b="1" dirty="0"/>
              <a:t>“швея” </a:t>
            </a:r>
            <a:r>
              <a:rPr lang="ru-RU" sz="1600" b="1" dirty="0" smtClean="0"/>
              <a:t>, которую получила  </a:t>
            </a:r>
            <a:r>
              <a:rPr lang="ru-RU" sz="1600" b="1" dirty="0"/>
              <a:t>в  </a:t>
            </a:r>
            <a:r>
              <a:rPr lang="ru-RU" sz="1600" b="1" dirty="0" err="1"/>
              <a:t>в</a:t>
            </a:r>
            <a:r>
              <a:rPr lang="ru-RU" sz="1600" b="1" dirty="0"/>
              <a:t> ГБОУПО СО "</a:t>
            </a:r>
            <a:r>
              <a:rPr lang="ru-RU" sz="1600" b="1" dirty="0" err="1"/>
              <a:t>Камышловское</a:t>
            </a:r>
            <a:r>
              <a:rPr lang="ru-RU" sz="1600" b="1" dirty="0"/>
              <a:t> ПУ</a:t>
            </a:r>
            <a:r>
              <a:rPr lang="ru-RU" sz="1600" b="1" dirty="0" smtClean="0"/>
              <a:t>"</a:t>
            </a:r>
            <a:r>
              <a:rPr lang="ru-RU" sz="1600" b="1" dirty="0" smtClean="0"/>
              <a:t>.  После </a:t>
            </a:r>
            <a:r>
              <a:rPr lang="ru-RU" sz="1600" b="1" dirty="0"/>
              <a:t>окончания </a:t>
            </a:r>
            <a:r>
              <a:rPr lang="ru-RU" sz="1600" b="1" dirty="0" smtClean="0"/>
              <a:t>работала по профессии в городе Асбесте. </a:t>
            </a:r>
          </a:p>
          <a:p>
            <a:r>
              <a:rPr lang="ru-RU" sz="1600" b="1" dirty="0" smtClean="0"/>
              <a:t>-</a:t>
            </a:r>
            <a:r>
              <a:rPr lang="ru-RU" sz="1600" b="1" dirty="0" smtClean="0"/>
              <a:t>выпускница </a:t>
            </a:r>
            <a:r>
              <a:rPr lang="ru-RU" sz="1600" b="1" dirty="0"/>
              <a:t>школы </a:t>
            </a:r>
            <a:r>
              <a:rPr lang="ru-RU" sz="1600" b="1" dirty="0" smtClean="0"/>
              <a:t>1998 учебного </a:t>
            </a:r>
            <a:r>
              <a:rPr lang="ru-RU" sz="1600" b="1" dirty="0" smtClean="0"/>
              <a:t>года- </a:t>
            </a:r>
            <a:r>
              <a:rPr lang="ru-RU" sz="1600" b="1" dirty="0"/>
              <a:t>Гурченко </a:t>
            </a:r>
            <a:r>
              <a:rPr lang="ru-RU" sz="1600" b="1" dirty="0" smtClean="0"/>
              <a:t>Наталья, </a:t>
            </a:r>
            <a:r>
              <a:rPr lang="ru-RU" sz="1600" b="1" dirty="0" smtClean="0"/>
              <a:t>  поделилась  особенностями  своей работы </a:t>
            </a:r>
            <a:r>
              <a:rPr lang="ru-RU" sz="1600" b="1" dirty="0"/>
              <a:t>в детском саду </a:t>
            </a:r>
            <a:r>
              <a:rPr lang="ru-RU" sz="1600" b="1" dirty="0" smtClean="0"/>
              <a:t> в течении 10 лет по </a:t>
            </a:r>
            <a:r>
              <a:rPr lang="ru-RU" sz="1600" b="1" dirty="0"/>
              <a:t>профессии </a:t>
            </a:r>
            <a:r>
              <a:rPr lang="ru-RU" sz="1600" b="1" dirty="0" smtClean="0"/>
              <a:t>«помощник </a:t>
            </a:r>
            <a:r>
              <a:rPr lang="ru-RU" sz="1600" b="1" dirty="0"/>
              <a:t>воспитателя детского </a:t>
            </a:r>
            <a:r>
              <a:rPr lang="ru-RU" sz="1600" b="1" dirty="0" smtClean="0"/>
              <a:t>сада».   В данное время работает  уборщиком </a:t>
            </a:r>
            <a:r>
              <a:rPr lang="ru-RU" sz="1600" b="1" dirty="0"/>
              <a:t>служебных помещений. </a:t>
            </a:r>
          </a:p>
        </p:txBody>
      </p:sp>
    </p:spTree>
    <p:extLst>
      <p:ext uri="{BB962C8B-B14F-4D97-AF65-F5344CB8AC3E}">
        <p14:creationId xmlns:p14="http://schemas.microsoft.com/office/powerpoint/2010/main" val="11989498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1433</TotalTime>
  <Words>682</Words>
  <Application>Microsoft Office PowerPoint</Application>
  <PresentationFormat>Экран (4:3)</PresentationFormat>
  <Paragraphs>94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  Трудовой проект  « Профессии – знание, умение, опыт».</vt:lpstr>
      <vt:lpstr>Цель  трудового проекта - создание условий для профессионального самоопределения обучающихся в соответствии  со способностями, личностными особенностями, потребностями общества.</vt:lpstr>
      <vt:lpstr>Презентация PowerPoint</vt:lpstr>
      <vt:lpstr>Знакомство с профессией  «Рабочий зеленого хозяйства</vt:lpstr>
      <vt:lpstr>Октябрь: Акция «Уборка опавших листьев». </vt:lpstr>
      <vt:lpstr>Октябрь: Акция «Уборка опавших листьев» </vt:lpstr>
      <vt:lpstr>Октябрь: «Сбор семян однолетников» </vt:lpstr>
      <vt:lpstr>Февраль: «Зеленая зона подоконника» </vt:lpstr>
      <vt:lpstr>Февраль: «Зеленная зона подоконника» </vt:lpstr>
      <vt:lpstr>Март: «Клумба радости» </vt:lpstr>
      <vt:lpstr>Май «Клумба радости»  детский сад  № 25   (высадка цветов на клумбу)</vt:lpstr>
      <vt:lpstr>Знакомство с профессией  «Дворник» </vt:lpstr>
      <vt:lpstr>Декабрь: «Постройка снежных фигур»</vt:lpstr>
      <vt:lpstr>Январь: Акция «Чистый двор- детский сад № 25»</vt:lpstr>
      <vt:lpstr>Январь: Акция «Чистый двор- детский сад № 25»</vt:lpstr>
      <vt:lpstr>Знакомство с профессией  «Уборщик служебных помещений»  </vt:lpstr>
      <vt:lpstr>Ноябрь- май : «Шефская помощь на базе школы» </vt:lpstr>
      <vt:lpstr>Январь – февраль:  Общешкольное мероприятие «Профессиональное самоопределение» </vt:lpstr>
      <vt:lpstr>Январь – февраль:  «Профессиональное самоопределение» </vt:lpstr>
      <vt:lpstr>Апрель –май    Круглый стол  «Встреча с выпускниками» </vt:lpstr>
      <vt:lpstr>Апрель –май    Круглый стол  «Встреча с выпускниками»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Трудовой проект   « Профессии – знание, умение, опыт».</dc:title>
  <dc:creator>Ludmila</dc:creator>
  <cp:lastModifiedBy>Ludmila</cp:lastModifiedBy>
  <cp:revision>82</cp:revision>
  <cp:lastPrinted>2024-03-26T03:11:00Z</cp:lastPrinted>
  <dcterms:created xsi:type="dcterms:W3CDTF">2023-11-01T10:29:50Z</dcterms:created>
  <dcterms:modified xsi:type="dcterms:W3CDTF">2024-06-17T05:30:48Z</dcterms:modified>
</cp:coreProperties>
</file>