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66" r:id="rId3"/>
    <p:sldId id="268" r:id="rId4"/>
    <p:sldId id="273" r:id="rId5"/>
    <p:sldId id="274" r:id="rId6"/>
    <p:sldId id="275" r:id="rId7"/>
    <p:sldId id="276" r:id="rId8"/>
    <p:sldId id="269" r:id="rId9"/>
    <p:sldId id="270" r:id="rId10"/>
    <p:sldId id="271" r:id="rId11"/>
    <p:sldId id="277" r:id="rId12"/>
    <p:sldId id="264" r:id="rId13"/>
  </p:sldIdLst>
  <p:sldSz cx="9144000" cy="6858000" type="screen4x3"/>
  <p:notesSz cx="6858000" cy="9144000"/>
  <p:custDataLst>
    <p:tags r:id="rId1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374A"/>
    <a:srgbClr val="3399FF"/>
    <a:srgbClr val="666699"/>
    <a:srgbClr val="E590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 autoAdjust="0"/>
    <p:restoredTop sz="84583" autoAdjust="0"/>
  </p:normalViewPr>
  <p:slideViewPr>
    <p:cSldViewPr>
      <p:cViewPr varScale="1">
        <p:scale>
          <a:sx n="74" d="100"/>
          <a:sy n="74" d="100"/>
        </p:scale>
        <p:origin x="1157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3" d="100"/>
          <a:sy n="63" d="100"/>
        </p:scale>
        <p:origin x="-3558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663A1-BE93-4F19-BCAE-33E954C20B2B}" type="datetimeFigureOut">
              <a:rPr lang="ru-RU" smtClean="0"/>
              <a:t>29.03.2023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DF26E-F902-4582-B614-0C9EE35F21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2833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t>29.03.2023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resentation-creation.ru/powerpoint-templates.html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 smtClean="0"/>
              <a:t>Оригинальные шаблоны для презентаций: </a:t>
            </a:r>
            <a:r>
              <a:rPr lang="ru-RU" sz="1200" dirty="0" smtClean="0">
                <a:hlinkClick r:id="rId3"/>
              </a:rPr>
              <a:t>https://presentation-creation.ru/powerpoint-templates.html</a:t>
            </a:r>
            <a:r>
              <a:rPr lang="en-US" sz="1200" dirty="0" smtClean="0"/>
              <a:t> </a:t>
            </a:r>
            <a:endParaRPr lang="ru-RU" sz="1200" dirty="0" smtClean="0"/>
          </a:p>
          <a:p>
            <a:r>
              <a:rPr lang="ru-RU" sz="1200" smtClean="0"/>
              <a:t>Бесплатно и без регистрации.</a:t>
            </a:r>
          </a:p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144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35256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9521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97676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80135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06724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73921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58808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2562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8709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0"/>
            <a:ext cx="6372200" cy="1368152"/>
          </a:xfrm>
        </p:spPr>
        <p:txBody>
          <a:bodyPr/>
          <a:lstStyle>
            <a:lvl1pPr>
              <a:defRPr b="1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</a:t>
            </a:r>
            <a:r>
              <a:rPr lang="en-US" dirty="0" smtClean="0"/>
              <a:t> </a:t>
            </a:r>
            <a:r>
              <a:rPr lang="ru-RU" dirty="0" smtClean="0"/>
              <a:t>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64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520259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520259"/>
            <a:ext cx="2895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520259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омер слайда 5"/>
          <p:cNvSpPr txBox="1">
            <a:spLocks/>
          </p:cNvSpPr>
          <p:nvPr userDrawn="1"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251520" y="228168"/>
            <a:ext cx="6552729" cy="11508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3" name="Текст 2"/>
          <p:cNvSpPr>
            <a:spLocks noGrp="1"/>
          </p:cNvSpPr>
          <p:nvPr>
            <p:ph idx="1"/>
          </p:nvPr>
        </p:nvSpPr>
        <p:spPr>
          <a:xfrm>
            <a:off x="251520" y="1916832"/>
            <a:ext cx="8712968" cy="424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301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2060848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2071389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33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799" y="4406900"/>
            <a:ext cx="57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71799" y="2906713"/>
            <a:ext cx="5722913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65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916832"/>
            <a:ext cx="4176464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51520" y="2556594"/>
            <a:ext cx="4176464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16016" y="1934294"/>
            <a:ext cx="4248472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6016" y="2574056"/>
            <a:ext cx="4248472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375310" y="6410896"/>
            <a:ext cx="1215489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154184" y="6356350"/>
            <a:ext cx="164959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471310" y="6356350"/>
            <a:ext cx="1215489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93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45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95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3622"/>
            <a:ext cx="3008313" cy="92147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916832"/>
            <a:ext cx="5111750" cy="4353347"/>
          </a:xfrm>
        </p:spPr>
        <p:txBody>
          <a:bodyPr/>
          <a:lstStyle>
            <a:lvl1pPr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8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8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60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80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69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28168"/>
            <a:ext cx="6552729" cy="11508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916832"/>
            <a:ext cx="8712968" cy="4248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52025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1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fif"/><Relationship Id="rId3" Type="http://schemas.openxmlformats.org/officeDocument/2006/relationships/image" Target="../media/image5.JP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3" Type="http://schemas.openxmlformats.org/officeDocument/2006/relationships/image" Target="../media/image28.png"/><Relationship Id="rId7" Type="http://schemas.openxmlformats.org/officeDocument/2006/relationships/image" Target="../media/image32.jpg"/><Relationship Id="rId12" Type="http://schemas.openxmlformats.org/officeDocument/2006/relationships/image" Target="../media/image3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11" Type="http://schemas.openxmlformats.org/officeDocument/2006/relationships/image" Target="../media/image36.jp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emf"/><Relationship Id="rId9" Type="http://schemas.openxmlformats.org/officeDocument/2006/relationships/image" Target="../media/image34.png"/><Relationship Id="rId14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13" Type="http://schemas.openxmlformats.org/officeDocument/2006/relationships/image" Target="../media/image50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12" Type="http://schemas.openxmlformats.org/officeDocument/2006/relationships/image" Target="../media/image4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11" Type="http://schemas.openxmlformats.org/officeDocument/2006/relationships/image" Target="../media/image48.jpeg"/><Relationship Id="rId5" Type="http://schemas.openxmlformats.org/officeDocument/2006/relationships/image" Target="../media/image42.jpeg"/><Relationship Id="rId10" Type="http://schemas.openxmlformats.org/officeDocument/2006/relationships/image" Target="../media/image47.jpeg"/><Relationship Id="rId4" Type="http://schemas.openxmlformats.org/officeDocument/2006/relationships/image" Target="../media/image41.jpeg"/><Relationship Id="rId9" Type="http://schemas.openxmlformats.org/officeDocument/2006/relationships/image" Target="../media/image4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10" Type="http://schemas.openxmlformats.org/officeDocument/2006/relationships/image" Target="../media/image59.jpeg"/><Relationship Id="rId4" Type="http://schemas.openxmlformats.org/officeDocument/2006/relationships/image" Target="../media/image53.jpeg"/><Relationship Id="rId9" Type="http://schemas.openxmlformats.org/officeDocument/2006/relationships/image" Target="../media/image5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4299282"/>
            <a:ext cx="6408712" cy="1224136"/>
          </a:xfrm>
        </p:spPr>
        <p:txBody>
          <a:bodyPr>
            <a:noAutofit/>
          </a:bodyPr>
          <a:lstStyle/>
          <a:p>
            <a:r>
              <a:rPr lang="ru-RU" sz="2800" b="1" u="sng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ПЕДАГОГИЧЕСКИЕ ЧТЕНИЯ</a:t>
            </a:r>
            <a:br>
              <a:rPr lang="ru-RU" sz="2800" b="1" u="sng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Информационно-коммуникационные 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 в образовательном процессе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68613" y="5805264"/>
            <a:ext cx="8496944" cy="9024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Шеховцова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Елена Владимировна</a:t>
            </a:r>
          </a:p>
          <a:p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– организатор, воспитатель: </a:t>
            </a:r>
            <a:r>
              <a:rPr lang="en-US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кв. категория</a:t>
            </a:r>
            <a:endPara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Март – 2023г.</a:t>
            </a:r>
            <a:endPara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13" y="393727"/>
            <a:ext cx="2422405" cy="3553244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894770" y="254564"/>
            <a:ext cx="8496944" cy="9024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ГБОУ СО «</a:t>
            </a:r>
            <a:r>
              <a:rPr lang="ru-RU" sz="20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Асбестовская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школа-интернат»</a:t>
            </a:r>
          </a:p>
        </p:txBody>
      </p:sp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2708920"/>
            <a:ext cx="6552729" cy="1150897"/>
          </a:xfrm>
        </p:spPr>
        <p:txBody>
          <a:bodyPr>
            <a:noAutofit/>
          </a:bodyPr>
          <a:lstStyle/>
          <a:p>
            <a:pPr algn="l"/>
            <a:endParaRPr lang="ru-RU" sz="20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0648"/>
            <a:ext cx="3501829" cy="249282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8560" y="3185063"/>
            <a:ext cx="4483618" cy="29060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74097" y="602767"/>
            <a:ext cx="2736951" cy="205271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531" y="3654571"/>
            <a:ext cx="3265530" cy="24491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20394" y="3699883"/>
            <a:ext cx="2948947" cy="221171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1381" y="392380"/>
            <a:ext cx="2257935" cy="3004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379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1268760"/>
            <a:ext cx="6552729" cy="1150897"/>
          </a:xfrm>
        </p:spPr>
        <p:txBody>
          <a:bodyPr>
            <a:noAutofit/>
          </a:bodyPr>
          <a:lstStyle/>
          <a:p>
            <a:r>
              <a:rPr lang="ru-RU" sz="2400" b="1" u="sng" dirty="0" smtClean="0"/>
              <a:t>Типы </a:t>
            </a:r>
            <a:r>
              <a:rPr lang="ru-RU" sz="2400" b="1" u="sng" dirty="0"/>
              <a:t>компьютерных средств </a:t>
            </a:r>
            <a:r>
              <a:rPr lang="ru-RU" sz="2400" b="1" u="sng" dirty="0" smtClean="0"/>
              <a:t>, используемых </a:t>
            </a:r>
            <a:r>
              <a:rPr lang="ru-RU" sz="2400" b="1" u="sng" dirty="0"/>
              <a:t>в обучении на основании их функционального </a:t>
            </a:r>
            <a:r>
              <a:rPr lang="ru-RU" sz="2400" b="1" u="sng" dirty="0" smtClean="0"/>
              <a:t>назначения</a:t>
            </a:r>
            <a:br>
              <a:rPr lang="ru-RU" sz="2400" b="1" u="sng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1600" dirty="0" smtClean="0"/>
              <a:t>1. Презентации </a:t>
            </a:r>
            <a:r>
              <a:rPr lang="ru-RU" sz="1600" dirty="0"/>
              <a:t>– это электронные диафильмы, которые могут включать в себя анимацию, аудио- и видеофрагменты, элементы интерактивности.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107" y="3284984"/>
            <a:ext cx="3789621" cy="28422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0398" y="3212976"/>
            <a:ext cx="3491717" cy="3275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816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332656"/>
            <a:ext cx="6552729" cy="1150897"/>
          </a:xfrm>
        </p:spPr>
        <p:txBody>
          <a:bodyPr>
            <a:noAutofit/>
          </a:bodyPr>
          <a:lstStyle/>
          <a:p>
            <a:pPr algn="just"/>
            <a:r>
              <a:rPr lang="ru-RU" sz="2000" dirty="0"/>
              <a:t>2. Электронные энциклопедии – являются аналогами обычных справочно-информационных изданий – энциклопедий, словарей, справочников </a:t>
            </a:r>
            <a:r>
              <a:rPr lang="ru-RU" sz="1600" dirty="0"/>
              <a:t>и т.д.</a:t>
            </a:r>
            <a:br>
              <a:rPr lang="ru-RU" sz="1600" dirty="0"/>
            </a:br>
            <a:endParaRPr lang="ru-RU" sz="1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556792"/>
            <a:ext cx="5249664" cy="393724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3284984"/>
            <a:ext cx="4386064" cy="3289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909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342316" y="199034"/>
            <a:ext cx="5135389" cy="1150897"/>
          </a:xfrm>
        </p:spPr>
        <p:txBody>
          <a:bodyPr>
            <a:noAutofit/>
          </a:bodyPr>
          <a:lstStyle/>
          <a:p>
            <a:pPr algn="just"/>
            <a:r>
              <a:rPr lang="ru-RU" sz="1600" b="1" dirty="0"/>
              <a:t>3. Дидактические материалы – сборники задач, диктантов, упражнений, а также примеров рефератов и сочинений, представленных в электронном </a:t>
            </a:r>
            <a:r>
              <a:rPr lang="ru-RU" sz="1600" b="1" dirty="0" smtClean="0"/>
              <a:t>виде.</a:t>
            </a:r>
            <a:r>
              <a:rPr lang="ru-RU" sz="1600" b="1" dirty="0"/>
              <a:t/>
            </a:r>
            <a:br>
              <a:rPr lang="ru-RU" sz="1600" b="1" dirty="0"/>
            </a:br>
            <a:endParaRPr lang="ru-RU" sz="16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642" y="1628800"/>
            <a:ext cx="2704897" cy="268987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813" y="3861048"/>
            <a:ext cx="2266950" cy="28575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39752" y="1257695"/>
            <a:ext cx="2857500" cy="28575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23728" y="3614202"/>
            <a:ext cx="4368421" cy="2905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86909" y="1916832"/>
            <a:ext cx="2834680" cy="212601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84168" y="4224752"/>
            <a:ext cx="2834680" cy="2020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788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188640"/>
            <a:ext cx="6552729" cy="1150897"/>
          </a:xfrm>
        </p:spPr>
        <p:txBody>
          <a:bodyPr>
            <a:noAutofit/>
          </a:bodyPr>
          <a:lstStyle/>
          <a:p>
            <a:pPr algn="just"/>
            <a:r>
              <a:rPr lang="ru-RU" sz="1600" b="1" dirty="0"/>
              <a:t>4. Электронные учебники и учебные курсы – объединяют в единый комплекс все или несколько вышеописанных типов. </a:t>
            </a:r>
            <a:br>
              <a:rPr lang="ru-RU" sz="1600" b="1" dirty="0"/>
            </a:br>
            <a:endParaRPr lang="ru-RU" sz="16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1124744"/>
            <a:ext cx="4416152" cy="293260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753" y="3789040"/>
            <a:ext cx="3808215" cy="271029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93572" y="2611926"/>
            <a:ext cx="4391024" cy="3049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47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504" y="476672"/>
            <a:ext cx="6552729" cy="1150897"/>
          </a:xfrm>
        </p:spPr>
        <p:txBody>
          <a:bodyPr>
            <a:noAutofit/>
          </a:bodyPr>
          <a:lstStyle/>
          <a:p>
            <a:pPr algn="just"/>
            <a:r>
              <a:rPr lang="ru-RU" sz="1600" b="1" dirty="0"/>
              <a:t>5. Обучающие игры и развивающие программы – это интерактивные программы с игровым сценарием.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1916832"/>
            <a:ext cx="3970412" cy="264826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5446" y="1916832"/>
            <a:ext cx="3732140" cy="225264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7784" y="4077072"/>
            <a:ext cx="4176464" cy="2623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294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1052736"/>
            <a:ext cx="6552729" cy="1150897"/>
          </a:xfrm>
        </p:spPr>
        <p:txBody>
          <a:bodyPr>
            <a:noAutofit/>
          </a:bodyPr>
          <a:lstStyle/>
          <a:p>
            <a:r>
              <a:rPr lang="ru-RU" sz="2000" b="1" dirty="0"/>
              <a:t>Компьютерные средства обучения можно разделить на две группы по отношению к ресурсам сети Интернет:</a:t>
            </a:r>
            <a:br>
              <a:rPr lang="ru-RU" sz="2000" b="1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Средства обучения </a:t>
            </a:r>
            <a:r>
              <a:rPr lang="ru-RU" sz="2000" dirty="0" err="1"/>
              <a:t>on-line</a:t>
            </a:r>
            <a:r>
              <a:rPr lang="ru-RU" sz="2000" dirty="0"/>
              <a:t> применяются в реальном времени с использованием ресурсов сети Интернет;</a:t>
            </a:r>
            <a:br>
              <a:rPr lang="ru-RU" sz="2000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Средства </a:t>
            </a:r>
            <a:r>
              <a:rPr lang="ru-RU" sz="2000" dirty="0"/>
              <a:t>обучения </a:t>
            </a:r>
            <a:r>
              <a:rPr lang="ru-RU" sz="2000" dirty="0" err="1"/>
              <a:t>off-line</a:t>
            </a:r>
            <a:r>
              <a:rPr lang="ru-RU" sz="2000" dirty="0"/>
              <a:t> – это автономно используемые средства.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3212976"/>
            <a:ext cx="8379296" cy="3512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803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000250" cy="200025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764704"/>
            <a:ext cx="6552729" cy="1150897"/>
          </a:xfrm>
        </p:spPr>
        <p:txBody>
          <a:bodyPr>
            <a:normAutofit/>
          </a:bodyPr>
          <a:lstStyle/>
          <a:p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1237" y="3285627"/>
            <a:ext cx="5941526" cy="28674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927" y="105625"/>
            <a:ext cx="2357260" cy="174913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3350" y="4072632"/>
            <a:ext cx="2411576" cy="241157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201" y="159052"/>
            <a:ext cx="2228850" cy="23622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14194" y="1427009"/>
            <a:ext cx="3981086" cy="177925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64039" y="2547661"/>
            <a:ext cx="3891156" cy="204285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75701" y="4804139"/>
            <a:ext cx="3127136" cy="175892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026" y="2603087"/>
            <a:ext cx="2072005" cy="2174643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826" y="4777730"/>
            <a:ext cx="2037651" cy="189163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5701" y="105625"/>
            <a:ext cx="1531704" cy="1531704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471326" y="2995688"/>
            <a:ext cx="1653902" cy="165390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7969" y="1857685"/>
            <a:ext cx="2378203" cy="2378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72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620688"/>
            <a:ext cx="6552729" cy="1150897"/>
          </a:xfrm>
        </p:spPr>
        <p:txBody>
          <a:bodyPr>
            <a:noAutofit/>
          </a:bodyPr>
          <a:lstStyle/>
          <a:p>
            <a:endParaRPr lang="ru-RU" sz="1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3115238" cy="200182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6469" y="4653136"/>
            <a:ext cx="1864393" cy="202275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116632"/>
            <a:ext cx="3063491" cy="270892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16632"/>
            <a:ext cx="2464579" cy="224718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17" y="2182057"/>
            <a:ext cx="2841166" cy="162694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2496736"/>
            <a:ext cx="2406907" cy="246448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149080"/>
            <a:ext cx="2588915" cy="237297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816" y="2275641"/>
            <a:ext cx="2625286" cy="269091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597" y="4261077"/>
            <a:ext cx="2329317" cy="241907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2934" y="3969695"/>
            <a:ext cx="2104776" cy="249477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414" y="1594065"/>
            <a:ext cx="2214501" cy="2347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017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357744" y="4078595"/>
            <a:ext cx="2874758" cy="21516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90426" y="654764"/>
            <a:ext cx="4224470" cy="316835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75458" y="3284244"/>
            <a:ext cx="3780052" cy="283503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5896" y="385445"/>
            <a:ext cx="2867617" cy="405563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3320" y="259773"/>
            <a:ext cx="2982499" cy="421810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0456" y="2938358"/>
            <a:ext cx="2669634" cy="377562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871944" y="414238"/>
            <a:ext cx="2520520" cy="189039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00986" y="3290157"/>
            <a:ext cx="2130575" cy="159793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46015" y="4367490"/>
            <a:ext cx="2514436" cy="1885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44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9025" y="2294731"/>
            <a:ext cx="3810000" cy="3648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571" y="1772816"/>
            <a:ext cx="7126842" cy="4011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10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67edb7f56c31b37833b9f375464f69364a7735"/>
</p:tagLst>
</file>

<file path=ppt/theme/theme1.xml><?xml version="1.0" encoding="utf-8"?>
<a:theme xmlns:a="http://schemas.openxmlformats.org/drawingml/2006/main" name="Тема Office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3173</TotalTime>
  <Words>155</Words>
  <Application>Microsoft Office PowerPoint</Application>
  <PresentationFormat>Экран (4:3)</PresentationFormat>
  <Paragraphs>24</Paragraphs>
  <Slides>12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Тема Office</vt:lpstr>
      <vt:lpstr>ПЕДАГОГИЧЕСКИЕ ЧТЕНИЯ Информационно-коммуникационные технологии в образовательном процессе</vt:lpstr>
      <vt:lpstr>Презентация PowerPoint</vt:lpstr>
      <vt:lpstr>Типы компьютерных средств , используемых в обучении на основании их функционального назначения  1. Презентации – это электронные диафильмы, которые могут включать в себя анимацию, аудио- и видеофрагменты, элементы интерактивности. </vt:lpstr>
      <vt:lpstr>2. Электронные энциклопедии – являются аналогами обычных справочно-информационных изданий – энциклопедий, словарей, справочников и т.д. </vt:lpstr>
      <vt:lpstr>3. Дидактические материалы – сборники задач, диктантов, упражнений, а также примеров рефератов и сочинений, представленных в электронном виде. </vt:lpstr>
      <vt:lpstr>4. Электронные учебники и учебные курсы – объединяют в единый комплекс все или несколько вышеописанных типов.  </vt:lpstr>
      <vt:lpstr>5. Обучающие игры и развивающие программы – это интерактивные программы с игровым сценарием. </vt:lpstr>
      <vt:lpstr>Компьютерные средства обучения можно разделить на две группы по отношению к ресурсам сети Интернет:  Средства обучения on-line применяются в реальном времени с использованием ресурсов сети Интернет;  Средства обучения off-line – это автономно используемые средства.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Чат бот</dc:title>
  <dc:creator>obstinate</dc:creator>
  <dc:description>Шаблон презентации с сайта https://presentation-creation.ru/</dc:description>
  <cp:lastModifiedBy>Dell</cp:lastModifiedBy>
  <cp:revision>1404</cp:revision>
  <dcterms:created xsi:type="dcterms:W3CDTF">2018-02-25T09:09:03Z</dcterms:created>
  <dcterms:modified xsi:type="dcterms:W3CDTF">2023-03-29T10:21:51Z</dcterms:modified>
</cp:coreProperties>
</file>