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79761C-BB27-4D8B-BD1B-3E70209E9B94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02588B-385D-40AB-B4FE-FF0C522A3FF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hape 27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Shape 2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Shape 2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Shape 2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Shape 30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Shape 3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9D45C6-CF48-48C8-869D-7DC53C5DA8F3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6411D2-C6FC-4990-BBA7-714DA800403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9D45C6-CF48-48C8-869D-7DC53C5DA8F3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6411D2-C6FC-4990-BBA7-714DA800403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9D45C6-CF48-48C8-869D-7DC53C5DA8F3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6411D2-C6FC-4990-BBA7-714DA800403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9D45C6-CF48-48C8-869D-7DC53C5DA8F3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6411D2-C6FC-4990-BBA7-714DA800403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9D45C6-CF48-48C8-869D-7DC53C5DA8F3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6411D2-C6FC-4990-BBA7-714DA800403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9D45C6-CF48-48C8-869D-7DC53C5DA8F3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6411D2-C6FC-4990-BBA7-714DA800403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9D45C6-CF48-48C8-869D-7DC53C5DA8F3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6411D2-C6FC-4990-BBA7-714DA800403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9D45C6-CF48-48C8-869D-7DC53C5DA8F3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6411D2-C6FC-4990-BBA7-714DA800403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9D45C6-CF48-48C8-869D-7DC53C5DA8F3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6411D2-C6FC-4990-BBA7-714DA800403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9D45C6-CF48-48C8-869D-7DC53C5DA8F3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6411D2-C6FC-4990-BBA7-714DA800403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9D45C6-CF48-48C8-869D-7DC53C5DA8F3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6411D2-C6FC-4990-BBA7-714DA800403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A9D45C6-CF48-48C8-869D-7DC53C5DA8F3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56411D2-C6FC-4990-BBA7-714DA800403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>
            <a:spLocks noGrp="1"/>
          </p:cNvSpPr>
          <p:nvPr>
            <p:ph type="ctrTitle"/>
          </p:nvPr>
        </p:nvSpPr>
        <p:spPr>
          <a:xfrm>
            <a:off x="2396975" y="260400"/>
            <a:ext cx="6090000" cy="137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11111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РАЗВИТИЕ МЕЛКОЙ МОТОРИКИ</a:t>
            </a:r>
            <a:endParaRPr sz="1800" dirty="0">
              <a:solidFill>
                <a:srgbClr val="00B05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СИСТЕМЕ ЗДОРОВЬЕСБЕРЕГАЮЩИХ ТЕХНОЛОГИЙ</a:t>
            </a:r>
            <a:endParaRPr sz="1800" dirty="0">
              <a:solidFill>
                <a:srgbClr val="00B05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00B050"/>
              </a:solidFill>
            </a:endParaRPr>
          </a:p>
        </p:txBody>
      </p:sp>
      <p:sp>
        <p:nvSpPr>
          <p:cNvPr id="150" name="Shape 150"/>
          <p:cNvSpPr txBox="1">
            <a:spLocks noGrp="1"/>
          </p:cNvSpPr>
          <p:nvPr>
            <p:ph type="subTitle" idx="1"/>
          </p:nvPr>
        </p:nvSpPr>
        <p:spPr>
          <a:xfrm>
            <a:off x="177550" y="5066200"/>
            <a:ext cx="5592900" cy="1645200"/>
          </a:xfrm>
          <a:prstGeom prst="rect">
            <a:avLst/>
          </a:prstGeom>
          <a:solidFill>
            <a:srgbClr val="434343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228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D9D9D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228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600" dirty="0">
                <a:solidFill>
                  <a:srgbClr val="FFC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Здоровьесберегающие технологии – это система, создающая максимально возможные условия для сохранения, укрепления и развития физического здоровья всех субъектов образовательного процесса.</a:t>
            </a:r>
            <a:endParaRPr sz="1600" dirty="0">
              <a:solidFill>
                <a:srgbClr val="FFC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D9D9D9"/>
              </a:solidFill>
            </a:endParaRPr>
          </a:p>
        </p:txBody>
      </p:sp>
      <p:sp>
        <p:nvSpPr>
          <p:cNvPr id="151" name="Shape 151"/>
          <p:cNvSpPr txBox="1"/>
          <p:nvPr/>
        </p:nvSpPr>
        <p:spPr>
          <a:xfrm>
            <a:off x="0" y="0"/>
            <a:ext cx="3000000" cy="4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  <p:pic>
        <p:nvPicPr>
          <p:cNvPr id="152" name="Shape 152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5931750" y="1785233"/>
            <a:ext cx="3032738" cy="486957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</p:pic>
      <p:pic>
        <p:nvPicPr>
          <p:cNvPr id="153" name="Shape 153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2483768" y="1700808"/>
            <a:ext cx="3268397" cy="315886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</p:pic>
      <p:pic>
        <p:nvPicPr>
          <p:cNvPr id="154" name="Shape 154"/>
          <p:cNvPicPr preferRelativeResize="0"/>
          <p:nvPr/>
        </p:nvPicPr>
        <p:blipFill rotWithShape="1">
          <a:blip r:embed="rId5" cstate="print">
            <a:alphaModFix/>
          </a:blip>
          <a:srcRect l="18007" t="2827" r="17795" b="9"/>
          <a:stretch/>
        </p:blipFill>
        <p:spPr>
          <a:xfrm>
            <a:off x="0" y="260648"/>
            <a:ext cx="2654549" cy="345060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>
            <a:spLocks noGrp="1"/>
          </p:cNvSpPr>
          <p:nvPr>
            <p:ph type="subTitle" idx="1"/>
          </p:nvPr>
        </p:nvSpPr>
        <p:spPr>
          <a:xfrm>
            <a:off x="3024025" y="4136000"/>
            <a:ext cx="2958300" cy="2563600"/>
          </a:xfrm>
          <a:prstGeom prst="rect">
            <a:avLst/>
          </a:prstGeom>
          <a:solidFill>
            <a:srgbClr val="434343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Стимулирование акупунктурных точек кистей рук оказывает оздоровительное воздействие на весь организм.</a:t>
            </a:r>
            <a:endParaRPr sz="1800">
              <a:solidFill>
                <a:srgbClr val="D9D9D9"/>
              </a:solidFill>
            </a:endParaRPr>
          </a:p>
        </p:txBody>
      </p:sp>
      <p:sp>
        <p:nvSpPr>
          <p:cNvPr id="160" name="Shape 160"/>
          <p:cNvSpPr txBox="1"/>
          <p:nvPr/>
        </p:nvSpPr>
        <p:spPr>
          <a:xfrm>
            <a:off x="133175" y="1041633"/>
            <a:ext cx="2866800" cy="29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11111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Стимулир</a:t>
            </a:r>
            <a:endParaRPr sz="1200">
              <a:solidFill>
                <a:srgbClr val="11111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1" name="Shape 161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266326" y="1100835"/>
            <a:ext cx="2628623" cy="4273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Shape 162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6192076" y="1100842"/>
            <a:ext cx="2628623" cy="4273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Shape 163"/>
          <p:cNvPicPr preferRelativeResize="0"/>
          <p:nvPr/>
        </p:nvPicPr>
        <p:blipFill>
          <a:blip r:embed="rId5" cstate="print">
            <a:alphaModFix/>
          </a:blip>
          <a:stretch>
            <a:fillRect/>
          </a:stretch>
        </p:blipFill>
        <p:spPr>
          <a:xfrm>
            <a:off x="3024034" y="387497"/>
            <a:ext cx="2958414" cy="295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 txBox="1">
            <a:spLocks noGrp="1"/>
          </p:cNvSpPr>
          <p:nvPr>
            <p:ph type="ctrTitle"/>
          </p:nvPr>
        </p:nvSpPr>
        <p:spPr>
          <a:xfrm>
            <a:off x="6569475" y="4048233"/>
            <a:ext cx="2230200" cy="68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Shape 169"/>
          <p:cNvSpPr txBox="1">
            <a:spLocks noGrp="1"/>
          </p:cNvSpPr>
          <p:nvPr>
            <p:ph type="subTitle" idx="1"/>
          </p:nvPr>
        </p:nvSpPr>
        <p:spPr>
          <a:xfrm>
            <a:off x="683568" y="4293096"/>
            <a:ext cx="3435662" cy="1847200"/>
          </a:xfrm>
          <a:prstGeom prst="rect">
            <a:avLst/>
          </a:prstGeom>
          <a:solidFill>
            <a:srgbClr val="434343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dirty="0">
                <a:solidFill>
                  <a:srgbClr val="FFC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ru" sz="1800" dirty="0">
                <a:solidFill>
                  <a:srgbClr val="FFC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Истоки способностей и дарований детей</a:t>
            </a:r>
            <a:endParaRPr sz="1800" dirty="0">
              <a:solidFill>
                <a:srgbClr val="FFC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rgbClr val="FFC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находятся на кончиках пальцев»                                                                  </a:t>
            </a:r>
            <a:endParaRPr sz="1800" dirty="0">
              <a:solidFill>
                <a:srgbClr val="FFC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rgbClr val="FFC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В.А.Сухомлинский</a:t>
            </a:r>
            <a:endParaRPr sz="1800" dirty="0">
              <a:solidFill>
                <a:srgbClr val="FFC000"/>
              </a:solidFill>
            </a:endParaRPr>
          </a:p>
        </p:txBody>
      </p:sp>
      <p:pic>
        <p:nvPicPr>
          <p:cNvPr id="170" name="Shape 170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390926" y="406401"/>
            <a:ext cx="3479459" cy="3641833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</p:pic>
      <p:pic>
        <p:nvPicPr>
          <p:cNvPr id="171" name="Shape 171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4567301" y="0"/>
            <a:ext cx="3965139" cy="3320003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</p:pic>
      <p:pic>
        <p:nvPicPr>
          <p:cNvPr id="172" name="Shape 172"/>
          <p:cNvPicPr preferRelativeResize="0"/>
          <p:nvPr/>
        </p:nvPicPr>
        <p:blipFill>
          <a:blip r:embed="rId5" cstate="print">
            <a:alphaModFix/>
          </a:blip>
          <a:stretch>
            <a:fillRect/>
          </a:stretch>
        </p:blipFill>
        <p:spPr>
          <a:xfrm>
            <a:off x="4788024" y="3426534"/>
            <a:ext cx="4011647" cy="322309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>
            <a:spLocks noGrp="1"/>
          </p:cNvSpPr>
          <p:nvPr>
            <p:ph type="ctrTitle"/>
          </p:nvPr>
        </p:nvSpPr>
        <p:spPr>
          <a:xfrm>
            <a:off x="2915815" y="332656"/>
            <a:ext cx="2962859" cy="32403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ru" sz="1800" dirty="0">
                <a:latin typeface="Times New Roman"/>
                <a:ea typeface="Times New Roman"/>
                <a:cs typeface="Times New Roman"/>
                <a:sym typeface="Times New Roman"/>
              </a:rPr>
              <a:t>Мелкая моторика влияет на развитие:</a:t>
            </a: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800" dirty="0">
                <a:latin typeface="Times New Roman"/>
                <a:ea typeface="Times New Roman"/>
                <a:cs typeface="Times New Roman"/>
                <a:sym typeface="Times New Roman"/>
              </a:rPr>
              <a:t>памяти</a:t>
            </a: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800" dirty="0">
                <a:latin typeface="Times New Roman"/>
                <a:ea typeface="Times New Roman"/>
                <a:cs typeface="Times New Roman"/>
                <a:sym typeface="Times New Roman"/>
              </a:rPr>
              <a:t>внимания</a:t>
            </a: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800" dirty="0">
                <a:latin typeface="Times New Roman"/>
                <a:ea typeface="Times New Roman"/>
                <a:cs typeface="Times New Roman"/>
                <a:sym typeface="Times New Roman"/>
              </a:rPr>
              <a:t>мышления</a:t>
            </a: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800" dirty="0">
                <a:latin typeface="Times New Roman"/>
                <a:ea typeface="Times New Roman"/>
                <a:cs typeface="Times New Roman"/>
                <a:sym typeface="Times New Roman"/>
              </a:rPr>
              <a:t>пространственных представлений</a:t>
            </a: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ru" sz="1800" dirty="0">
                <a:latin typeface="Times New Roman"/>
                <a:ea typeface="Times New Roman"/>
                <a:cs typeface="Times New Roman"/>
                <a:sym typeface="Times New Roman"/>
              </a:rPr>
              <a:t>творческого воображения</a:t>
            </a: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78" name="Shape 178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497151" y="3505568"/>
            <a:ext cx="3642801" cy="314926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pic>
        <p:nvPicPr>
          <p:cNvPr id="179" name="Shape 179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4800026" y="3505568"/>
            <a:ext cx="3660406" cy="314926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pic>
        <p:nvPicPr>
          <p:cNvPr id="180" name="Shape 180"/>
          <p:cNvPicPr preferRelativeResize="0"/>
          <p:nvPr/>
        </p:nvPicPr>
        <p:blipFill>
          <a:blip r:embed="rId5" cstate="print">
            <a:alphaModFix/>
          </a:blip>
          <a:stretch>
            <a:fillRect/>
          </a:stretch>
        </p:blipFill>
        <p:spPr>
          <a:xfrm>
            <a:off x="323528" y="188640"/>
            <a:ext cx="2567624" cy="309917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pic>
        <p:nvPicPr>
          <p:cNvPr id="181" name="Shape 181"/>
          <p:cNvPicPr preferRelativeResize="0"/>
          <p:nvPr/>
        </p:nvPicPr>
        <p:blipFill>
          <a:blip r:embed="rId6" cstate="print">
            <a:alphaModFix/>
          </a:blip>
          <a:stretch>
            <a:fillRect/>
          </a:stretch>
        </p:blipFill>
        <p:spPr>
          <a:xfrm>
            <a:off x="5724129" y="380767"/>
            <a:ext cx="3192996" cy="29927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Shape 282"/>
          <p:cNvPicPr preferRelativeResize="0"/>
          <p:nvPr/>
        </p:nvPicPr>
        <p:blipFill rotWithShape="1">
          <a:blip r:embed="rId3" cstate="print">
            <a:alphaModFix/>
          </a:blip>
          <a:srcRect l="6877" t="17648" r="30481"/>
          <a:stretch/>
        </p:blipFill>
        <p:spPr>
          <a:xfrm>
            <a:off x="3480051" y="1769052"/>
            <a:ext cx="2183899" cy="4035833"/>
          </a:xfrm>
          <a:prstGeom prst="rect">
            <a:avLst/>
          </a:prstGeom>
          <a:noFill/>
          <a:ln w="28575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83" name="Shape 283"/>
          <p:cNvSpPr txBox="1">
            <a:spLocks noGrp="1"/>
          </p:cNvSpPr>
          <p:nvPr>
            <p:ph type="subTitle" idx="1"/>
          </p:nvPr>
        </p:nvSpPr>
        <p:spPr>
          <a:xfrm>
            <a:off x="632500" y="231133"/>
            <a:ext cx="8044200" cy="1057600"/>
          </a:xfrm>
          <a:prstGeom prst="rect">
            <a:avLst/>
          </a:prstGeom>
          <a:solidFill>
            <a:srgbClr val="434343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800" b="1" dirty="0">
                <a:solidFill>
                  <a:srgbClr val="FFC000"/>
                </a:solidFill>
              </a:rPr>
              <a:t>Одним из традиционных направлений здоровьесбережения являются физкультминутки</a:t>
            </a:r>
            <a:endParaRPr sz="1800" b="1" dirty="0">
              <a:solidFill>
                <a:srgbClr val="FFC000"/>
              </a:solidFill>
            </a:endParaRPr>
          </a:p>
        </p:txBody>
      </p:sp>
      <p:pic>
        <p:nvPicPr>
          <p:cNvPr id="284" name="Shape 284"/>
          <p:cNvPicPr preferRelativeResize="0"/>
          <p:nvPr/>
        </p:nvPicPr>
        <p:blipFill rotWithShape="1">
          <a:blip r:embed="rId4" cstate="print">
            <a:alphaModFix/>
          </a:blip>
          <a:srcRect l="10617" r="18835"/>
          <a:stretch/>
        </p:blipFill>
        <p:spPr>
          <a:xfrm>
            <a:off x="5816350" y="2100234"/>
            <a:ext cx="3173227" cy="3373469"/>
          </a:xfrm>
          <a:prstGeom prst="rect">
            <a:avLst/>
          </a:prstGeom>
          <a:noFill/>
          <a:ln w="28575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85" name="Shape 285"/>
          <p:cNvPicPr preferRelativeResize="0"/>
          <p:nvPr/>
        </p:nvPicPr>
        <p:blipFill>
          <a:blip r:embed="rId5" cstate="print">
            <a:alphaModFix/>
          </a:blip>
          <a:stretch>
            <a:fillRect/>
          </a:stretch>
        </p:blipFill>
        <p:spPr>
          <a:xfrm>
            <a:off x="152401" y="1491934"/>
            <a:ext cx="3175255" cy="2381441"/>
          </a:xfrm>
          <a:prstGeom prst="rect">
            <a:avLst/>
          </a:prstGeom>
          <a:noFill/>
          <a:ln w="28575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86" name="Shape 286"/>
          <p:cNvPicPr preferRelativeResize="0"/>
          <p:nvPr/>
        </p:nvPicPr>
        <p:blipFill>
          <a:blip r:embed="rId6" cstate="print">
            <a:alphaModFix/>
          </a:blip>
          <a:stretch>
            <a:fillRect/>
          </a:stretch>
        </p:blipFill>
        <p:spPr>
          <a:xfrm>
            <a:off x="0" y="4076575"/>
            <a:ext cx="3029135" cy="2578223"/>
          </a:xfrm>
          <a:prstGeom prst="rect">
            <a:avLst/>
          </a:prstGeom>
          <a:noFill/>
          <a:ln w="28575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Shape 291"/>
          <p:cNvPicPr preferRelativeResize="0"/>
          <p:nvPr/>
        </p:nvPicPr>
        <p:blipFill rotWithShape="1">
          <a:blip r:embed="rId3" cstate="print">
            <a:alphaModFix/>
          </a:blip>
          <a:srcRect r="3465" b="26389"/>
          <a:stretch/>
        </p:blipFill>
        <p:spPr>
          <a:xfrm>
            <a:off x="392000" y="302368"/>
            <a:ext cx="3593950" cy="2740665"/>
          </a:xfrm>
          <a:prstGeom prst="rect">
            <a:avLst/>
          </a:prstGeom>
          <a:noFill/>
          <a:ln w="28575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93" name="Shape 293"/>
          <p:cNvPicPr preferRelativeResize="0"/>
          <p:nvPr/>
        </p:nvPicPr>
        <p:blipFill rotWithShape="1">
          <a:blip r:embed="rId4" cstate="print">
            <a:alphaModFix/>
          </a:blip>
          <a:srcRect l="8588" t="10498" r="12757"/>
          <a:stretch/>
        </p:blipFill>
        <p:spPr>
          <a:xfrm>
            <a:off x="4355976" y="302367"/>
            <a:ext cx="4534773" cy="4200699"/>
          </a:xfrm>
          <a:prstGeom prst="rect">
            <a:avLst/>
          </a:prstGeom>
          <a:noFill/>
          <a:ln w="28575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94" name="Shape 294"/>
          <p:cNvPicPr preferRelativeResize="0"/>
          <p:nvPr/>
        </p:nvPicPr>
        <p:blipFill rotWithShape="1">
          <a:blip r:embed="rId5" cstate="print">
            <a:alphaModFix/>
          </a:blip>
          <a:srcRect r="36028"/>
          <a:stretch/>
        </p:blipFill>
        <p:spPr>
          <a:xfrm>
            <a:off x="755576" y="3284984"/>
            <a:ext cx="3456384" cy="3289331"/>
          </a:xfrm>
          <a:prstGeom prst="rect">
            <a:avLst/>
          </a:prstGeom>
          <a:noFill/>
          <a:ln w="28575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 txBox="1">
            <a:spLocks noGrp="1"/>
          </p:cNvSpPr>
          <p:nvPr>
            <p:ph type="subTitle" idx="1"/>
          </p:nvPr>
        </p:nvSpPr>
        <p:spPr>
          <a:xfrm>
            <a:off x="1091875" y="309367"/>
            <a:ext cx="6929100" cy="5020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Почему так важно иметь правильную осанку?</a:t>
            </a:r>
            <a:r>
              <a:rPr lang="ru"/>
              <a:t>??</a:t>
            </a:r>
            <a:endParaRPr/>
          </a:p>
        </p:txBody>
      </p:sp>
      <p:pic>
        <p:nvPicPr>
          <p:cNvPr id="300" name="Shape 300"/>
          <p:cNvPicPr preferRelativeResize="0"/>
          <p:nvPr/>
        </p:nvPicPr>
        <p:blipFill rotWithShape="1">
          <a:blip r:embed="rId3" cstate="print">
            <a:alphaModFix/>
          </a:blip>
          <a:srcRect l="4654" r="9301"/>
          <a:stretch/>
        </p:blipFill>
        <p:spPr>
          <a:xfrm>
            <a:off x="2465701" y="1529367"/>
            <a:ext cx="3743424" cy="4563000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01" name="Shape 301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6380176" y="950950"/>
            <a:ext cx="2333325" cy="5530831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02" name="Shape 302"/>
          <p:cNvSpPr txBox="1"/>
          <p:nvPr/>
        </p:nvSpPr>
        <p:spPr>
          <a:xfrm>
            <a:off x="266050" y="950967"/>
            <a:ext cx="2028600" cy="5530800"/>
          </a:xfrm>
          <a:prstGeom prst="rect">
            <a:avLst/>
          </a:prstGeom>
          <a:solidFill>
            <a:srgbClr val="C9DAF8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highlight>
                  <a:srgbClr val="C9DAF8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Если с детства приучить себя держаться прямо, тогда в старшем возрасте тебя не будут мучить боли в спине. Объясняется это тем, что плохая осанка, ставшая привычной, приводит к пере- напряжению мышц, связок и сухожилий, которые прик- репляются к позвоночнику. </a:t>
            </a:r>
            <a:endParaRPr b="1">
              <a:highlight>
                <a:srgbClr val="C9DAF8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highlight>
                  <a:srgbClr val="C9DAF8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От этого пере- напряжения и болит спина.</a:t>
            </a:r>
            <a:endParaRPr b="1">
              <a:highlight>
                <a:srgbClr val="C9DAF8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Shape 307"/>
          <p:cNvSpPr txBox="1">
            <a:spLocks noGrp="1"/>
          </p:cNvSpPr>
          <p:nvPr>
            <p:ph type="ctrTitle"/>
          </p:nvPr>
        </p:nvSpPr>
        <p:spPr>
          <a:xfrm>
            <a:off x="5376225" y="264700"/>
            <a:ext cx="2348700" cy="89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/>
              <a:t>Релаксация</a:t>
            </a:r>
            <a:r>
              <a:rPr lang="ru" sz="3600"/>
              <a:t> </a:t>
            </a:r>
            <a:endParaRPr sz="3600"/>
          </a:p>
        </p:txBody>
      </p:sp>
      <p:sp>
        <p:nvSpPr>
          <p:cNvPr id="308" name="Shape 308"/>
          <p:cNvSpPr txBox="1">
            <a:spLocks noGrp="1"/>
          </p:cNvSpPr>
          <p:nvPr>
            <p:ph type="subTitle" idx="1"/>
          </p:nvPr>
        </p:nvSpPr>
        <p:spPr>
          <a:xfrm>
            <a:off x="271775" y="3834767"/>
            <a:ext cx="4221600" cy="2526000"/>
          </a:xfrm>
          <a:prstGeom prst="rect">
            <a:avLst/>
          </a:prstGeom>
          <a:solidFill>
            <a:srgbClr val="434343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rgbClr val="FFC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 лат. relaxatio - “ослабление, расслабление”. Снижение тонуса скелетной мускулатуры. Считается, что релаксация способствует снятию психического и эмоционального напряжения.</a:t>
            </a:r>
            <a:endParaRPr b="1" dirty="0">
              <a:solidFill>
                <a:srgbClr val="FFC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09" name="Shape 309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271775" y="264700"/>
            <a:ext cx="4221734" cy="3166301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10" name="Shape 310"/>
          <p:cNvPicPr preferRelativeResize="0"/>
          <p:nvPr/>
        </p:nvPicPr>
        <p:blipFill rotWithShape="1">
          <a:blip r:embed="rId4" cstate="print">
            <a:alphaModFix/>
          </a:blip>
          <a:srcRect t="16240" r="9206"/>
          <a:stretch/>
        </p:blipFill>
        <p:spPr>
          <a:xfrm>
            <a:off x="5376225" y="1463901"/>
            <a:ext cx="2321128" cy="507586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166</Words>
  <Application>Microsoft Office PowerPoint</Application>
  <PresentationFormat>Экран (4:3)</PresentationFormat>
  <Paragraphs>26</Paragraphs>
  <Slides>8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Аспект</vt:lpstr>
      <vt:lpstr> РАЗВИТИЕ МЕЛКОЙ МОТОРИКИ В СИСТЕМЕ ЗДОРОВЬЕСБЕРЕГАЮЩИХ ТЕХНОЛОГИЙ </vt:lpstr>
      <vt:lpstr>Слайд 2</vt:lpstr>
      <vt:lpstr>Слайд 3</vt:lpstr>
      <vt:lpstr>    Мелкая моторика влияет на развитие: памяти внимания мышления пространственных представлений творческого воображения </vt:lpstr>
      <vt:lpstr>Слайд 5</vt:lpstr>
      <vt:lpstr>Слайд 6</vt:lpstr>
      <vt:lpstr>Слайд 7</vt:lpstr>
      <vt:lpstr>Релаксация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РАЗВИТИЕ МЕЛКОЙ МОТОРИКИ В СИСТЕМЕ ЗДОРОВЬЕСБЕРЕГАЮЩИХ ТЕХНОЛОГИЙ </dc:title>
  <dc:creator>Елена</dc:creator>
  <cp:lastModifiedBy>Елена</cp:lastModifiedBy>
  <cp:revision>2</cp:revision>
  <dcterms:created xsi:type="dcterms:W3CDTF">2018-04-01T16:50:31Z</dcterms:created>
  <dcterms:modified xsi:type="dcterms:W3CDTF">2018-04-01T17:01:15Z</dcterms:modified>
</cp:coreProperties>
</file>