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19"/>
  </p:notesMasterIdLst>
  <p:sldIdLst>
    <p:sldId id="257" r:id="rId2"/>
    <p:sldId id="289" r:id="rId3"/>
    <p:sldId id="292" r:id="rId4"/>
    <p:sldId id="295" r:id="rId5"/>
    <p:sldId id="368" r:id="rId6"/>
    <p:sldId id="307" r:id="rId7"/>
    <p:sldId id="309" r:id="rId8"/>
    <p:sldId id="392" r:id="rId9"/>
    <p:sldId id="394" r:id="rId10"/>
    <p:sldId id="395" r:id="rId11"/>
    <p:sldId id="397" r:id="rId12"/>
    <p:sldId id="321" r:id="rId13"/>
    <p:sldId id="330" r:id="rId14"/>
    <p:sldId id="402" r:id="rId15"/>
    <p:sldId id="361" r:id="rId16"/>
    <p:sldId id="357" r:id="rId17"/>
    <p:sldId id="3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398" autoAdjust="0"/>
  </p:normalViewPr>
  <p:slideViewPr>
    <p:cSldViewPr>
      <p:cViewPr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0851A-CE8A-451E-8176-1C1450695E2B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1AF1-8983-478C-A5F9-A22CCAF29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403759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E44D-1355-494E-9F8D-20312C3D2704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AB1B-4743-4231-9A84-98DC71AC9F92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9846-AE1A-48DA-984B-1C11921F122B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D3B-FE04-48EF-A098-4E9B76EA50AA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D3A-72E4-4EC5-B43E-4D6067DF8BE4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84A5-30FD-47C4-A53E-6ABB42FEC91E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86E2-2B94-4A00-81C2-D0ADA70A86FA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9019-0684-47BA-8CC7-57A5154E6EA6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19CE-DF0D-40FD-840F-3A067ECEF43D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D871-DD98-4685-A767-4BAB0DF27244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3013-C157-4A7A-81ED-0E11D347DEAE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C5F33F-E495-4730-B674-850068FAAB6E}" type="datetime1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Свердловской области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Асбестовская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школа-интернат, реализующая адаптированные основные общеобразовательные программы»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6000760" cy="514353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«Здоровьесберегающая среда на уроках для детей с ОВЗ – приоритетное направление в современном образовании»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 объединение  учителей – предметников: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технологии, искусства и физической культуры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к\Desktop\2 001 (3)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965328"/>
            <a:ext cx="3214678" cy="48926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психологической атмосферы через разнообразные виды деятельности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I:\Татьяна\Фотки школа\фото школа\P10501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933825"/>
            <a:ext cx="3857620" cy="29241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0386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214422"/>
            <a:ext cx="3923928" cy="271464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к\Desktop\20180322_08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71546"/>
            <a:ext cx="4786346" cy="41434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5720" y="0"/>
            <a:ext cx="8643998" cy="10001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8"/>
          <p:cNvSpPr/>
          <p:nvPr/>
        </p:nvSpPr>
        <p:spPr>
          <a:xfrm>
            <a:off x="165574" y="1873627"/>
            <a:ext cx="1972847" cy="3434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ятиугольник 9"/>
          <p:cNvSpPr/>
          <p:nvPr/>
        </p:nvSpPr>
        <p:spPr>
          <a:xfrm rot="10799991">
            <a:off x="7034416" y="1873380"/>
            <a:ext cx="1908043" cy="3434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Пятиугольник 10"/>
          <p:cNvSpPr/>
          <p:nvPr/>
        </p:nvSpPr>
        <p:spPr>
          <a:xfrm rot="16200004">
            <a:off x="1620619" y="4242158"/>
            <a:ext cx="1431539" cy="34344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0" y="1"/>
            <a:ext cx="9144004" cy="945522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kern="0" dirty="0">
                <a:solidFill>
                  <a:sysClr val="windowText" lastClr="000000"/>
                </a:solidFill>
                <a:latin typeface="Calibri"/>
              </a:rPr>
              <a:t>Соблюдение </a:t>
            </a:r>
            <a:r>
              <a:rPr lang="ru-RU" sz="2800" b="1" i="1" kern="0" dirty="0" smtClean="0">
                <a:solidFill>
                  <a:sysClr val="windowText" lastClr="000000"/>
                </a:solidFill>
                <a:latin typeface="Calibri"/>
              </a:rPr>
              <a:t>физиологических 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Calibri"/>
              </a:rPr>
              <a:t>основ </a:t>
            </a:r>
            <a:endParaRPr lang="ru-RU" sz="2800" b="1" i="1" kern="0" dirty="0" smtClean="0">
              <a:solidFill>
                <a:sysClr val="windowText" lastClr="000000"/>
              </a:solidFill>
              <a:latin typeface="Calibri"/>
            </a:endParaRPr>
          </a:p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kern="0" dirty="0" smtClean="0">
                <a:solidFill>
                  <a:sysClr val="windowText" lastClr="000000"/>
                </a:solidFill>
                <a:latin typeface="Calibri"/>
              </a:rPr>
              <a:t>учебно </a:t>
            </a:r>
            <a:r>
              <a:rPr lang="ru-RU" sz="2800" b="1" i="1" kern="0" dirty="0">
                <a:solidFill>
                  <a:sysClr val="windowText" lastClr="000000"/>
                </a:solidFill>
                <a:latin typeface="Calibri"/>
              </a:rPr>
              <a:t>– воспитательного режима: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165574" y="2910546"/>
            <a:ext cx="1555208" cy="1191744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000000"/>
                </a:solidFill>
                <a:latin typeface="Calibri"/>
              </a:rPr>
              <a:t>Строгая дозировка учебной нагрузки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7034414" y="2716121"/>
            <a:ext cx="2109586" cy="1468742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       </a:t>
            </a:r>
            <a:r>
              <a:rPr lang="ru-RU" b="1" kern="0" dirty="0">
                <a:solidFill>
                  <a:srgbClr val="000000"/>
                </a:solidFill>
                <a:latin typeface="Calibri"/>
              </a:rPr>
              <a:t>Построение</a:t>
            </a:r>
          </a:p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000000"/>
                </a:solidFill>
                <a:latin typeface="Calibri"/>
              </a:rPr>
              <a:t>       урока (занятия)</a:t>
            </a:r>
          </a:p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000000"/>
                </a:solidFill>
                <a:latin typeface="Calibri"/>
              </a:rPr>
              <a:t>с учётом  работоспособности </a:t>
            </a:r>
            <a:r>
              <a:rPr lang="ru-RU" b="1" kern="0" dirty="0" smtClean="0">
                <a:solidFill>
                  <a:srgbClr val="000000"/>
                </a:solidFill>
                <a:latin typeface="Calibri"/>
              </a:rPr>
              <a:t>обучающихся</a:t>
            </a:r>
            <a:endParaRPr lang="ru-RU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619168" y="5891676"/>
            <a:ext cx="3434420" cy="753865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 dirty="0">
                <a:solidFill>
                  <a:srgbClr val="000000"/>
                </a:solidFill>
                <a:latin typeface="Calibri"/>
              </a:rPr>
              <a:t>4-7 смен видов деятельности на уроке;</a:t>
            </a:r>
          </a:p>
        </p:txBody>
      </p:sp>
      <p:sp>
        <p:nvSpPr>
          <p:cNvPr id="11" name="Пятиугольник 16"/>
          <p:cNvSpPr/>
          <p:nvPr/>
        </p:nvSpPr>
        <p:spPr>
          <a:xfrm rot="16200004">
            <a:off x="6027052" y="4242158"/>
            <a:ext cx="1431539" cy="34344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TextBox 17"/>
          <p:cNvSpPr txBox="1"/>
          <p:nvPr/>
        </p:nvSpPr>
        <p:spPr>
          <a:xfrm>
            <a:off x="5025602" y="5567637"/>
            <a:ext cx="3434420" cy="1088919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0" b="1" kern="0" dirty="0">
                <a:solidFill>
                  <a:srgbClr val="000000"/>
                </a:solidFill>
                <a:latin typeface="Calibri"/>
              </a:rPr>
              <a:t>Смена видов деятельности не позже чем через 10 минут</a:t>
            </a:r>
          </a:p>
        </p:txBody>
      </p:sp>
      <p:pic>
        <p:nvPicPr>
          <p:cNvPr id="13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3124200" y="-785842"/>
            <a:ext cx="3352800" cy="11509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2000" y="6613525"/>
            <a:ext cx="762000" cy="24447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3986" y="1643050"/>
            <a:ext cx="4730429" cy="2545960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kern="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4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психического </a:t>
            </a:r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детей</a:t>
            </a:r>
            <a:endParaRPr lang="ru-RU" sz="4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95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785786" y="214290"/>
            <a:ext cx="7986762" cy="1143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 descr="I:\Для аттестации\P10001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0370" y="1549589"/>
            <a:ext cx="5119237" cy="375881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11"/>
          <p:cNvSpPr txBox="1"/>
          <p:nvPr/>
        </p:nvSpPr>
        <p:spPr>
          <a:xfrm>
            <a:off x="878378" y="188635"/>
            <a:ext cx="7682422" cy="1200599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1" kern="0" dirty="0">
                <a:solidFill>
                  <a:sysClr val="windowText" lastClr="000000"/>
                </a:solidFill>
                <a:latin typeface="Calibri"/>
              </a:rPr>
              <a:t>Формирование здорового образа жизни:</a:t>
            </a:r>
          </a:p>
        </p:txBody>
      </p:sp>
      <p:sp>
        <p:nvSpPr>
          <p:cNvPr id="4" name="Выноска со стрелкой вниз 15"/>
          <p:cNvSpPr/>
          <p:nvPr/>
        </p:nvSpPr>
        <p:spPr>
          <a:xfrm rot="10799991">
            <a:off x="165315" y="5308410"/>
            <a:ext cx="2268012" cy="13609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val 64977"/>
              <a:gd name="f9" fmla="+- 0 0 -270"/>
              <a:gd name="f10" fmla="+- 0 0 -9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4 1 2"/>
              <a:gd name="f38" fmla="min f34 f33"/>
              <a:gd name="f39" fmla="*/ f33 f8 1"/>
              <a:gd name="f40" fmla="+- f6 f37 0"/>
              <a:gd name="f41" fmla="*/ f38 f7 1"/>
              <a:gd name="f42" fmla="*/ f39 1 100000"/>
              <a:gd name="f43" fmla="*/ f41 1 100000"/>
              <a:gd name="f44" fmla="*/ f41 1 200000"/>
              <a:gd name="f45" fmla="*/ f42 1 2"/>
              <a:gd name="f46" fmla="*/ f42 f27 1"/>
              <a:gd name="f47" fmla="*/ f40 f27 1"/>
              <a:gd name="f48" fmla="+- f40 0 f43"/>
              <a:gd name="f49" fmla="+- f40 0 f44"/>
              <a:gd name="f50" fmla="+- f40 f44 0"/>
              <a:gd name="f51" fmla="+- f40 f43 0"/>
              <a:gd name="f52" fmla="+- f31 0 f43"/>
              <a:gd name="f53" fmla="*/ f45 f27 1"/>
              <a:gd name="f54" fmla="*/ f50 f27 1"/>
              <a:gd name="f55" fmla="*/ f52 f27 1"/>
              <a:gd name="f56" fmla="*/ f51 f27 1"/>
              <a:gd name="f57" fmla="*/ f48 f27 1"/>
              <a:gd name="f58" fmla="*/ f4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2" y="f53"/>
              </a:cxn>
              <a:cxn ang="f26">
                <a:pos x="f35" y="f53"/>
              </a:cxn>
            </a:cxnLst>
            <a:rect l="f32" t="f32" r="f35" b="f4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35" y="f46"/>
                </a:lnTo>
                <a:lnTo>
                  <a:pt x="f54" y="f46"/>
                </a:lnTo>
                <a:lnTo>
                  <a:pt x="f54" y="f55"/>
                </a:lnTo>
                <a:lnTo>
                  <a:pt x="f56" y="f55"/>
                </a:lnTo>
                <a:lnTo>
                  <a:pt x="f47" y="f36"/>
                </a:lnTo>
                <a:lnTo>
                  <a:pt x="f57" y="f55"/>
                </a:lnTo>
                <a:lnTo>
                  <a:pt x="f58" y="f55"/>
                </a:lnTo>
                <a:lnTo>
                  <a:pt x="f58" y="f46"/>
                </a:lnTo>
                <a:lnTo>
                  <a:pt x="f32" y="f4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Выноска со стрелкой вниз 19"/>
          <p:cNvSpPr/>
          <p:nvPr/>
        </p:nvSpPr>
        <p:spPr>
          <a:xfrm rot="10799991">
            <a:off x="2822137" y="5308408"/>
            <a:ext cx="2721616" cy="1360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val 64977"/>
              <a:gd name="f9" fmla="+- 0 0 -270"/>
              <a:gd name="f10" fmla="+- 0 0 -9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4 1 2"/>
              <a:gd name="f38" fmla="min f34 f33"/>
              <a:gd name="f39" fmla="*/ f33 f8 1"/>
              <a:gd name="f40" fmla="+- f6 f37 0"/>
              <a:gd name="f41" fmla="*/ f38 f7 1"/>
              <a:gd name="f42" fmla="*/ f39 1 100000"/>
              <a:gd name="f43" fmla="*/ f41 1 100000"/>
              <a:gd name="f44" fmla="*/ f41 1 200000"/>
              <a:gd name="f45" fmla="*/ f42 1 2"/>
              <a:gd name="f46" fmla="*/ f42 f27 1"/>
              <a:gd name="f47" fmla="*/ f40 f27 1"/>
              <a:gd name="f48" fmla="+- f40 0 f43"/>
              <a:gd name="f49" fmla="+- f40 0 f44"/>
              <a:gd name="f50" fmla="+- f40 f44 0"/>
              <a:gd name="f51" fmla="+- f40 f43 0"/>
              <a:gd name="f52" fmla="+- f31 0 f43"/>
              <a:gd name="f53" fmla="*/ f45 f27 1"/>
              <a:gd name="f54" fmla="*/ f50 f27 1"/>
              <a:gd name="f55" fmla="*/ f52 f27 1"/>
              <a:gd name="f56" fmla="*/ f51 f27 1"/>
              <a:gd name="f57" fmla="*/ f48 f27 1"/>
              <a:gd name="f58" fmla="*/ f4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2" y="f53"/>
              </a:cxn>
              <a:cxn ang="f26">
                <a:pos x="f35" y="f53"/>
              </a:cxn>
            </a:cxnLst>
            <a:rect l="f32" t="f32" r="f35" b="f4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35" y="f46"/>
                </a:lnTo>
                <a:lnTo>
                  <a:pt x="f54" y="f46"/>
                </a:lnTo>
                <a:lnTo>
                  <a:pt x="f54" y="f55"/>
                </a:lnTo>
                <a:lnTo>
                  <a:pt x="f56" y="f55"/>
                </a:lnTo>
                <a:lnTo>
                  <a:pt x="f47" y="f36"/>
                </a:lnTo>
                <a:lnTo>
                  <a:pt x="f57" y="f55"/>
                </a:lnTo>
                <a:lnTo>
                  <a:pt x="f58" y="f55"/>
                </a:lnTo>
                <a:lnTo>
                  <a:pt x="f58" y="f46"/>
                </a:lnTo>
                <a:lnTo>
                  <a:pt x="f32" y="f4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Выноска со стрелкой вниз 20"/>
          <p:cNvSpPr/>
          <p:nvPr/>
        </p:nvSpPr>
        <p:spPr>
          <a:xfrm rot="5400013">
            <a:off x="6839990" y="448020"/>
            <a:ext cx="842451" cy="33048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val 64977"/>
              <a:gd name="f9" fmla="+- 0 0 -270"/>
              <a:gd name="f10" fmla="+- 0 0 -9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4 1 2"/>
              <a:gd name="f38" fmla="min f34 f33"/>
              <a:gd name="f39" fmla="*/ f33 f8 1"/>
              <a:gd name="f40" fmla="+- f6 f37 0"/>
              <a:gd name="f41" fmla="*/ f38 f7 1"/>
              <a:gd name="f42" fmla="*/ f39 1 100000"/>
              <a:gd name="f43" fmla="*/ f41 1 100000"/>
              <a:gd name="f44" fmla="*/ f41 1 200000"/>
              <a:gd name="f45" fmla="*/ f42 1 2"/>
              <a:gd name="f46" fmla="*/ f42 f27 1"/>
              <a:gd name="f47" fmla="*/ f40 f27 1"/>
              <a:gd name="f48" fmla="+- f40 0 f43"/>
              <a:gd name="f49" fmla="+- f40 0 f44"/>
              <a:gd name="f50" fmla="+- f40 f44 0"/>
              <a:gd name="f51" fmla="+- f40 f43 0"/>
              <a:gd name="f52" fmla="+- f31 0 f43"/>
              <a:gd name="f53" fmla="*/ f45 f27 1"/>
              <a:gd name="f54" fmla="*/ f50 f27 1"/>
              <a:gd name="f55" fmla="*/ f52 f27 1"/>
              <a:gd name="f56" fmla="*/ f51 f27 1"/>
              <a:gd name="f57" fmla="*/ f48 f27 1"/>
              <a:gd name="f58" fmla="*/ f4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2" y="f53"/>
              </a:cxn>
              <a:cxn ang="f26">
                <a:pos x="f35" y="f53"/>
              </a:cxn>
            </a:cxnLst>
            <a:rect l="f32" t="f32" r="f35" b="f4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35" y="f46"/>
                </a:lnTo>
                <a:lnTo>
                  <a:pt x="f54" y="f46"/>
                </a:lnTo>
                <a:lnTo>
                  <a:pt x="f54" y="f55"/>
                </a:lnTo>
                <a:lnTo>
                  <a:pt x="f56" y="f55"/>
                </a:lnTo>
                <a:lnTo>
                  <a:pt x="f47" y="f36"/>
                </a:lnTo>
                <a:lnTo>
                  <a:pt x="f57" y="f55"/>
                </a:lnTo>
                <a:lnTo>
                  <a:pt x="f58" y="f55"/>
                </a:lnTo>
                <a:lnTo>
                  <a:pt x="f58" y="f46"/>
                </a:lnTo>
                <a:lnTo>
                  <a:pt x="f32" y="f4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Выноска со стрелкой вниз 21"/>
          <p:cNvSpPr/>
          <p:nvPr/>
        </p:nvSpPr>
        <p:spPr>
          <a:xfrm rot="5400013">
            <a:off x="5940620" y="2384316"/>
            <a:ext cx="2657099" cy="33207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000"/>
              <a:gd name="f8" fmla="val 64977"/>
              <a:gd name="f9" fmla="+- 0 0 -270"/>
              <a:gd name="f10" fmla="+- 0 0 -9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4 1 2"/>
              <a:gd name="f38" fmla="min f34 f33"/>
              <a:gd name="f39" fmla="*/ f33 f8 1"/>
              <a:gd name="f40" fmla="+- f6 f37 0"/>
              <a:gd name="f41" fmla="*/ f38 f7 1"/>
              <a:gd name="f42" fmla="*/ f39 1 100000"/>
              <a:gd name="f43" fmla="*/ f41 1 100000"/>
              <a:gd name="f44" fmla="*/ f41 1 200000"/>
              <a:gd name="f45" fmla="*/ f42 1 2"/>
              <a:gd name="f46" fmla="*/ f42 f27 1"/>
              <a:gd name="f47" fmla="*/ f40 f27 1"/>
              <a:gd name="f48" fmla="+- f40 0 f43"/>
              <a:gd name="f49" fmla="+- f40 0 f44"/>
              <a:gd name="f50" fmla="+- f40 f44 0"/>
              <a:gd name="f51" fmla="+- f40 f43 0"/>
              <a:gd name="f52" fmla="+- f31 0 f43"/>
              <a:gd name="f53" fmla="*/ f45 f27 1"/>
              <a:gd name="f54" fmla="*/ f50 f27 1"/>
              <a:gd name="f55" fmla="*/ f52 f27 1"/>
              <a:gd name="f56" fmla="*/ f51 f27 1"/>
              <a:gd name="f57" fmla="*/ f48 f27 1"/>
              <a:gd name="f58" fmla="*/ f49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2" y="f53"/>
              </a:cxn>
              <a:cxn ang="f26">
                <a:pos x="f35" y="f53"/>
              </a:cxn>
            </a:cxnLst>
            <a:rect l="f32" t="f32" r="f35" b="f4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35" y="f46"/>
                </a:lnTo>
                <a:lnTo>
                  <a:pt x="f54" y="f46"/>
                </a:lnTo>
                <a:lnTo>
                  <a:pt x="f54" y="f55"/>
                </a:lnTo>
                <a:lnTo>
                  <a:pt x="f56" y="f55"/>
                </a:lnTo>
                <a:lnTo>
                  <a:pt x="f47" y="f36"/>
                </a:lnTo>
                <a:lnTo>
                  <a:pt x="f57" y="f55"/>
                </a:lnTo>
                <a:lnTo>
                  <a:pt x="f58" y="f55"/>
                </a:lnTo>
                <a:lnTo>
                  <a:pt x="f58" y="f46"/>
                </a:lnTo>
                <a:lnTo>
                  <a:pt x="f32" y="f46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6775214" y="1679204"/>
            <a:ext cx="2008812" cy="914745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Благоприятный эмоциональный настрой</a:t>
            </a:r>
          </a:p>
        </p:txBody>
      </p:sp>
      <p:sp>
        <p:nvSpPr>
          <p:cNvPr id="9" name="TextBox 25"/>
          <p:cNvSpPr txBox="1"/>
          <p:nvPr/>
        </p:nvSpPr>
        <p:spPr>
          <a:xfrm>
            <a:off x="5803211" y="3753039"/>
            <a:ext cx="1036808" cy="637746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Физ. </a:t>
            </a: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Минутки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26"/>
          <p:cNvSpPr txBox="1"/>
          <p:nvPr/>
        </p:nvSpPr>
        <p:spPr>
          <a:xfrm>
            <a:off x="6775214" y="2716120"/>
            <a:ext cx="2368780" cy="637746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Профилактика</a:t>
            </a:r>
          </a:p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утомления</a:t>
            </a:r>
          </a:p>
        </p:txBody>
      </p:sp>
      <p:sp>
        <p:nvSpPr>
          <p:cNvPr id="11" name="TextBox 27"/>
          <p:cNvSpPr txBox="1"/>
          <p:nvPr/>
        </p:nvSpPr>
        <p:spPr>
          <a:xfrm>
            <a:off x="6775214" y="3299385"/>
            <a:ext cx="2073616" cy="637746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Нарушения осанки</a:t>
            </a:r>
          </a:p>
        </p:txBody>
      </p:sp>
      <p:sp>
        <p:nvSpPr>
          <p:cNvPr id="12" name="Прямоугольник 31"/>
          <p:cNvSpPr/>
          <p:nvPr/>
        </p:nvSpPr>
        <p:spPr>
          <a:xfrm>
            <a:off x="6904816" y="4141878"/>
            <a:ext cx="1879212" cy="1101720"/>
          </a:xfrm>
          <a:prstGeom prst="rect">
            <a:avLst/>
          </a:prstGeom>
          <a:solidFill>
            <a:srgbClr val="FFFFFF"/>
          </a:solidFill>
          <a:ln w="25402">
            <a:solidFill>
              <a:srgbClr val="F79646"/>
            </a:solidFill>
            <a:prstDash val="solid"/>
          </a:ln>
        </p:spPr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904816" y="4141880"/>
            <a:ext cx="1879212" cy="1191744"/>
          </a:xfrm>
          <a:prstGeom prst="rect">
            <a:avLst/>
          </a:prstGeom>
          <a:gradFill>
            <a:gsLst>
              <a:gs pos="0">
                <a:srgbClr val="03D4A8"/>
              </a:gs>
              <a:gs pos="100000">
                <a:srgbClr val="21D6E0"/>
              </a:gs>
            </a:gsLst>
            <a:path path="circle">
              <a:fillToRect l="50000" t="50000" r="50000" b="50000"/>
            </a:path>
          </a:gradFill>
          <a:ln w="9528">
            <a:solidFill>
              <a:srgbClr val="00B050"/>
            </a:solidFill>
            <a:prstDash val="solid"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2060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Две разминки за урок</a:t>
            </a:r>
          </a:p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2060"/>
                </a:solidFill>
                <a:effectLst>
                  <a:outerShdw>
                    <a:srgbClr val="000000"/>
                  </a:outerShdw>
                </a:effectLst>
                <a:latin typeface="Calibri"/>
              </a:rPr>
              <a:t>(3-5 повторений каждого)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6775214" y="3623424"/>
            <a:ext cx="2008812" cy="637746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              </a:t>
            </a:r>
          </a:p>
          <a:p>
            <a:pPr defTabSz="829283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Разминки </a:t>
            </a:r>
            <a:r>
              <a:rPr lang="ru-RU" kern="0" dirty="0">
                <a:solidFill>
                  <a:srgbClr val="000000"/>
                </a:solidFill>
                <a:latin typeface="Calibri"/>
              </a:rPr>
              <a:t>для глаз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65572" y="5762061"/>
            <a:ext cx="2268012" cy="1191744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Включение в тему урока принципов </a:t>
            </a:r>
            <a:r>
              <a:rPr lang="ru-RU" kern="0" dirty="0" err="1">
                <a:solidFill>
                  <a:srgbClr val="000000"/>
                </a:solidFill>
                <a:latin typeface="Calibri"/>
              </a:rPr>
              <a:t>здоровьесбережения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2822389" y="5762061"/>
            <a:ext cx="2721616" cy="795746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kern="0" dirty="0">
                <a:solidFill>
                  <a:srgbClr val="000000"/>
                </a:solidFill>
                <a:latin typeface="Calibri"/>
              </a:rPr>
              <a:t>Соблюдение правил техники безопасности и санитарно – гигиенических требований</a:t>
            </a:r>
          </a:p>
        </p:txBody>
      </p:sp>
      <p:pic>
        <p:nvPicPr>
          <p:cNvPr id="18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7148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Tm="517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2843" y="-857280"/>
            <a:ext cx="3500463" cy="771528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 smtClean="0"/>
              <a:t>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уроках  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позволяет прочно усваивать содержание образования, способствуя повышению познавательной активности обучающихся с задержкой психического развития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9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266" name="Picture 2" descr="C:\Users\мк\Desktop\146117559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0"/>
            <a:ext cx="5643570" cy="70430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тематических групповых занятий и</a:t>
            </a:r>
            <a:b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ролевых  игр </a:t>
            </a:r>
            <a:endParaRPr lang="ru-RU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560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9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отки мероприятий\IMG_20151205_115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304256" cy="3312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C:\Users\user\Desktop\Фотки мероприятий\IMG_20151205_12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16832"/>
            <a:ext cx="2448272" cy="34563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3" name="Picture 5" descr="C:\Users\user\Desktop\Фотки мероприятий\IMG_20151205_112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36912"/>
            <a:ext cx="2283718" cy="31683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285852" y="3000372"/>
            <a:ext cx="6643734" cy="100013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857496"/>
            <a:ext cx="6615130" cy="100013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0"/>
            <a:ext cx="4143372" cy="3000372"/>
          </a:xfrm>
          <a:prstGeom prst="roundRect">
            <a:avLst/>
          </a:prstGeom>
          <a:blipFill rotWithShape="1">
            <a:blip r:embed="rId2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290" name="Picture 2" descr="C:\Users\мк\Desktop\IMAG2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0727"/>
            <a:ext cx="4328398" cy="30272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1" name="Picture 3" descr="G:\Фото Абрамов\поход апрель 2014\DSCN7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3786190"/>
            <a:ext cx="4143372" cy="30432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2" name="Picture 4" descr="G:\пед совет здоровье\фото декада\P1000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86248" cy="29784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928794" y="2714620"/>
            <a:ext cx="5772184" cy="1143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00528" cy="285752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3857652" cy="2857520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6116" y="3071810"/>
            <a:ext cx="2895600" cy="357191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Проектные работы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" name="Picture 3" descr="D:\Users\User\Desktop\Фото Извин\106_2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857628"/>
            <a:ext cx="3428992" cy="300037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 descr="D:\Users\User\Desktop\Фото Извин\DSC01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90"/>
            <a:ext cx="3214678" cy="30718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Содержимое 12" descr="SDC103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857628"/>
            <a:ext cx="3286148" cy="3000372"/>
          </a:xfrm>
          <a:prstGeom prst="round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0833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БЕРЕГИТЕ СЕБЯ И НАШИХ ДЕТЕЙ!!!</a:t>
            </a:r>
          </a:p>
        </p:txBody>
      </p:sp>
      <p:pic>
        <p:nvPicPr>
          <p:cNvPr id="4" name="Picture 17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571744"/>
            <a:ext cx="5643602" cy="3738394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 rot="10800000">
            <a:off x="428596" y="0"/>
            <a:ext cx="8215370" cy="127156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572660" cy="36004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Здоровьесберегающая среда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пространство, окружающее обучающихся во время пребывания в школе: экологическое, эмоционально-поведенческое, воспитательное, открытое информационно-образовательное пространство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813" r="16092" b="6250"/>
          <a:stretch>
            <a:fillRect/>
          </a:stretch>
        </p:blipFill>
        <p:spPr bwMode="auto">
          <a:xfrm>
            <a:off x="2285984" y="3571876"/>
            <a:ext cx="4429124" cy="328612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8572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14282" y="0"/>
            <a:ext cx="8929718" cy="12858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9304" y="3645024"/>
            <a:ext cx="42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 здоровьесберегающих образовательных технологий обучения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 flipV="1">
            <a:off x="3124200" y="-428651"/>
            <a:ext cx="3352800" cy="5048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736"/>
            <a:ext cx="4286280" cy="4832092"/>
          </a:xfrm>
          <a:prstGeom prst="rect">
            <a:avLst/>
          </a:prstGeom>
          <a:solidFill>
            <a:srgbClr val="FFCCFF">
              <a:alpha val="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*обеспечить школьнику возможность сохранения здоровья за период обучения в школе, *сформировать у него необходимые знания, умения и навыки по здоровому образу жизни, *научить использовать полученные знания в повседневной жизни</a:t>
            </a:r>
          </a:p>
        </p:txBody>
      </p:sp>
      <p:pic>
        <p:nvPicPr>
          <p:cNvPr id="19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762000" cy="762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57166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мк\Desktop\SDC16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85860"/>
            <a:ext cx="4929190" cy="55721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06646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85750"/>
            <a:ext cx="4429156" cy="6572250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   личностная ориентированность;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*психологическая и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физическая безопасность;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гигиеническая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обоснованность и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профилактическая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направленность;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направленность на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здорового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образа жизни</a:t>
            </a:r>
          </a:p>
          <a:p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285852" y="285728"/>
            <a:ext cx="6715125" cy="500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/>
          </a:p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Направления работы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Фото Абрамов\спортивные фото\DPoprX7G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85860"/>
            <a:ext cx="3643306" cy="50006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2994" y="1143000"/>
            <a:ext cx="4601006" cy="5715000"/>
          </a:xfrm>
          <a:prstGeom prst="rect">
            <a:avLst/>
          </a:prstGeom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72066" y="1214422"/>
            <a:ext cx="3071834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технологии личностно-ориентированного обучения;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технология проектной деятельности;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технология дифференцированного обучения;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технология обучения в сотрудничестве;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разнообразные игровые технологии.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+mj-lt"/>
              </a:rPr>
              <a:t>Образовательные технологии здоровьесберегающей </a:t>
            </a:r>
            <a:r>
              <a:rPr lang="ru-RU" sz="3000" b="1" dirty="0" smtClean="0">
                <a:latin typeface="+mj-lt"/>
              </a:rPr>
              <a:t>направленности </a:t>
            </a:r>
            <a:endParaRPr lang="ru-RU" sz="3000" b="1" dirty="0">
              <a:latin typeface="+mj-lt"/>
            </a:endParaRPr>
          </a:p>
        </p:txBody>
      </p:sp>
      <p:pic>
        <p:nvPicPr>
          <p:cNvPr id="7171" name="Picture 3" descr="C:\Users\мк\Desktop\20180322_10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4143372" cy="30003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2" name="Picture 4" descr="C:\Users\мк\Desktop\P1000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46"/>
            <a:ext cx="4071934" cy="27860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Line 139"/>
          <p:cNvSpPr>
            <a:spLocks noChangeShapeType="1"/>
          </p:cNvSpPr>
          <p:nvPr/>
        </p:nvSpPr>
        <p:spPr bwMode="auto">
          <a:xfrm>
            <a:off x="4857750" y="3643313"/>
            <a:ext cx="2286000" cy="10001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140"/>
          <p:cNvSpPr>
            <a:spLocks noChangeShapeType="1"/>
          </p:cNvSpPr>
          <p:nvPr/>
        </p:nvSpPr>
        <p:spPr bwMode="auto">
          <a:xfrm>
            <a:off x="5000625" y="3929063"/>
            <a:ext cx="428625" cy="10001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2571750" y="4929188"/>
            <a:ext cx="2071688" cy="1928812"/>
            <a:chOff x="839" y="527"/>
            <a:chExt cx="1223" cy="935"/>
          </a:xfrm>
        </p:grpSpPr>
        <p:sp>
          <p:nvSpPr>
            <p:cNvPr id="24822" name="Oval 109"/>
            <p:cNvSpPr>
              <a:spLocks noChangeArrowheads="1"/>
            </p:cNvSpPr>
            <p:nvPr/>
          </p:nvSpPr>
          <p:spPr bwMode="auto">
            <a:xfrm>
              <a:off x="839" y="527"/>
              <a:ext cx="1223" cy="910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10"/>
            <p:cNvGrpSpPr>
              <a:grpSpLocks/>
            </p:cNvGrpSpPr>
            <p:nvPr/>
          </p:nvGrpSpPr>
          <p:grpSpPr bwMode="auto">
            <a:xfrm>
              <a:off x="876" y="556"/>
              <a:ext cx="1151" cy="906"/>
              <a:chOff x="876" y="556"/>
              <a:chExt cx="1151" cy="906"/>
            </a:xfrm>
          </p:grpSpPr>
          <p:pic>
            <p:nvPicPr>
              <p:cNvPr id="24836" name="Picture 1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76" y="556"/>
                <a:ext cx="1144" cy="8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837" name="Oval 112"/>
              <p:cNvSpPr>
                <a:spLocks noChangeArrowheads="1"/>
              </p:cNvSpPr>
              <p:nvPr/>
            </p:nvSpPr>
            <p:spPr bwMode="auto">
              <a:xfrm>
                <a:off x="876" y="556"/>
                <a:ext cx="1151" cy="791"/>
              </a:xfrm>
              <a:prstGeom prst="ellipse">
                <a:avLst/>
              </a:prstGeom>
              <a:solidFill>
                <a:srgbClr val="009999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838" name="Picture 1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79"/>
              <a:stretch>
                <a:fillRect/>
              </a:stretch>
            </p:blipFill>
            <p:spPr bwMode="auto">
              <a:xfrm>
                <a:off x="887" y="591"/>
                <a:ext cx="843" cy="5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4" name="Group 114"/>
              <p:cNvGrpSpPr>
                <a:grpSpLocks/>
              </p:cNvGrpSpPr>
              <p:nvPr/>
            </p:nvGrpSpPr>
            <p:grpSpPr bwMode="auto">
              <a:xfrm>
                <a:off x="1374" y="908"/>
                <a:ext cx="605" cy="554"/>
                <a:chOff x="1374" y="908"/>
                <a:chExt cx="605" cy="554"/>
              </a:xfrm>
            </p:grpSpPr>
            <p:grpSp>
              <p:nvGrpSpPr>
                <p:cNvPr id="5" name="Group 115"/>
                <p:cNvGrpSpPr>
                  <a:grpSpLocks/>
                </p:cNvGrpSpPr>
                <p:nvPr/>
              </p:nvGrpSpPr>
              <p:grpSpPr bwMode="auto">
                <a:xfrm>
                  <a:off x="1506" y="908"/>
                  <a:ext cx="455" cy="554"/>
                  <a:chOff x="1506" y="908"/>
                  <a:chExt cx="455" cy="554"/>
                </a:xfrm>
              </p:grpSpPr>
              <p:sp>
                <p:nvSpPr>
                  <p:cNvPr id="24846" name="AutoShape 116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1767" y="908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47" name="AutoShape 117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1732" y="976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48" name="AutoShape 118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1700" y="1007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49" name="AutoShape 119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1659" y="1042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120"/>
                <p:cNvGrpSpPr>
                  <a:grpSpLocks/>
                </p:cNvGrpSpPr>
                <p:nvPr/>
              </p:nvGrpSpPr>
              <p:grpSpPr bwMode="auto">
                <a:xfrm>
                  <a:off x="1374" y="1171"/>
                  <a:ext cx="605" cy="231"/>
                  <a:chOff x="1374" y="1171"/>
                  <a:chExt cx="605" cy="231"/>
                </a:xfrm>
              </p:grpSpPr>
              <p:sp>
                <p:nvSpPr>
                  <p:cNvPr id="24842" name="AutoShape 121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1677" y="1018"/>
                    <a:ext cx="150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43" name="AutoShape 122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1619" y="1066"/>
                    <a:ext cx="150" cy="454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44" name="AutoShape 123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1577" y="1083"/>
                    <a:ext cx="150" cy="454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45" name="AutoShape 124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1526" y="1100"/>
                    <a:ext cx="150" cy="454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125"/>
            <p:cNvGrpSpPr>
              <a:grpSpLocks/>
            </p:cNvGrpSpPr>
            <p:nvPr/>
          </p:nvGrpSpPr>
          <p:grpSpPr bwMode="auto">
            <a:xfrm>
              <a:off x="1446" y="932"/>
              <a:ext cx="564" cy="488"/>
              <a:chOff x="1446" y="932"/>
              <a:chExt cx="564" cy="488"/>
            </a:xfrm>
          </p:grpSpPr>
          <p:grpSp>
            <p:nvGrpSpPr>
              <p:cNvPr id="8" name="Group 126"/>
              <p:cNvGrpSpPr>
                <a:grpSpLocks/>
              </p:cNvGrpSpPr>
              <p:nvPr/>
            </p:nvGrpSpPr>
            <p:grpSpPr bwMode="auto">
              <a:xfrm>
                <a:off x="1594" y="932"/>
                <a:ext cx="400" cy="488"/>
                <a:chOff x="1594" y="932"/>
                <a:chExt cx="400" cy="488"/>
              </a:xfrm>
            </p:grpSpPr>
            <p:sp>
              <p:nvSpPr>
                <p:cNvPr id="24832" name="AutoShape 127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1824" y="932"/>
                  <a:ext cx="131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33" name="AutoShape 128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1793" y="993"/>
                  <a:ext cx="131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34" name="AutoShape 129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1765" y="1020"/>
                  <a:ext cx="131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35" name="AutoShape 130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1728" y="1052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31"/>
              <p:cNvGrpSpPr>
                <a:grpSpLocks/>
              </p:cNvGrpSpPr>
              <p:nvPr/>
            </p:nvGrpSpPr>
            <p:grpSpPr bwMode="auto">
              <a:xfrm>
                <a:off x="1446" y="1164"/>
                <a:ext cx="564" cy="189"/>
                <a:chOff x="1446" y="1164"/>
                <a:chExt cx="564" cy="189"/>
              </a:xfrm>
            </p:grpSpPr>
            <p:sp>
              <p:nvSpPr>
                <p:cNvPr id="24828" name="AutoShape 132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1744" y="1030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29" name="AutoShape 133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1693" y="1074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30" name="AutoShape 134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1655" y="1087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31" name="AutoShape 135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1580" y="1046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825" name="Rectangle 136"/>
            <p:cNvSpPr>
              <a:spLocks noChangeArrowheads="1"/>
            </p:cNvSpPr>
            <p:nvPr/>
          </p:nvSpPr>
          <p:spPr bwMode="auto">
            <a:xfrm>
              <a:off x="1407" y="858"/>
              <a:ext cx="10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9" name="Прямоугольник 248"/>
          <p:cNvSpPr/>
          <p:nvPr/>
        </p:nvSpPr>
        <p:spPr>
          <a:xfrm>
            <a:off x="2857500" y="5214938"/>
            <a:ext cx="17145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координации и дифференциации движения пальцев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804025" y="2205038"/>
            <a:ext cx="2016125" cy="1739900"/>
            <a:chOff x="4286" y="1389"/>
            <a:chExt cx="1270" cy="1096"/>
          </a:xfrm>
        </p:grpSpPr>
        <p:sp>
          <p:nvSpPr>
            <p:cNvPr id="24794" name="Oval 3"/>
            <p:cNvSpPr>
              <a:spLocks noChangeArrowheads="1"/>
            </p:cNvSpPr>
            <p:nvPr/>
          </p:nvSpPr>
          <p:spPr bwMode="auto">
            <a:xfrm>
              <a:off x="4286" y="1389"/>
              <a:ext cx="1270" cy="1066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4325" y="1423"/>
              <a:ext cx="1198" cy="1062"/>
              <a:chOff x="4325" y="1423"/>
              <a:chExt cx="1198" cy="1062"/>
            </a:xfrm>
          </p:grpSpPr>
          <p:pic>
            <p:nvPicPr>
              <p:cNvPr id="24808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25" y="1423"/>
                <a:ext cx="1188" cy="10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809" name="Oval 6"/>
              <p:cNvSpPr>
                <a:spLocks noChangeArrowheads="1"/>
              </p:cNvSpPr>
              <p:nvPr/>
            </p:nvSpPr>
            <p:spPr bwMode="auto">
              <a:xfrm>
                <a:off x="4325" y="1423"/>
                <a:ext cx="1196" cy="1003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810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8"/>
              <a:stretch>
                <a:fillRect/>
              </a:stretch>
            </p:blipFill>
            <p:spPr bwMode="auto">
              <a:xfrm>
                <a:off x="4336" y="1464"/>
                <a:ext cx="876" cy="62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4786" y="1825"/>
                <a:ext cx="736" cy="660"/>
                <a:chOff x="4786" y="1825"/>
                <a:chExt cx="736" cy="660"/>
              </a:xfrm>
            </p:grpSpPr>
            <p:grpSp>
              <p:nvGrpSpPr>
                <p:cNvPr id="13" name="Group 9"/>
                <p:cNvGrpSpPr>
                  <a:grpSpLocks/>
                </p:cNvGrpSpPr>
                <p:nvPr/>
              </p:nvGrpSpPr>
              <p:grpSpPr bwMode="auto">
                <a:xfrm>
                  <a:off x="4954" y="1825"/>
                  <a:ext cx="569" cy="655"/>
                  <a:chOff x="4954" y="1825"/>
                  <a:chExt cx="569" cy="655"/>
                </a:xfrm>
              </p:grpSpPr>
              <p:sp>
                <p:nvSpPr>
                  <p:cNvPr id="24818" name="AutoShape 10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259" y="1832"/>
                    <a:ext cx="155" cy="53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19" name="AutoShape 11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218" y="1912"/>
                    <a:ext cx="155" cy="53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20" name="AutoShape 12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183" y="1949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21" name="AutoShape 13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136" y="1991"/>
                    <a:ext cx="155" cy="53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14"/>
                <p:cNvGrpSpPr>
                  <a:grpSpLocks/>
                </p:cNvGrpSpPr>
                <p:nvPr/>
              </p:nvGrpSpPr>
              <p:grpSpPr bwMode="auto">
                <a:xfrm>
                  <a:off x="4786" y="1994"/>
                  <a:ext cx="702" cy="490"/>
                  <a:chOff x="4786" y="1994"/>
                  <a:chExt cx="702" cy="490"/>
                </a:xfrm>
              </p:grpSpPr>
              <p:sp>
                <p:nvSpPr>
                  <p:cNvPr id="24814" name="AutoShape 15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162" y="1964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15" name="AutoShape 16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092" y="2021"/>
                    <a:ext cx="155" cy="53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16" name="AutoShape 17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045" y="2042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817" name="AutoShape 18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4986" y="2062"/>
                    <a:ext cx="155" cy="53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4899" y="1856"/>
              <a:ext cx="649" cy="581"/>
              <a:chOff x="4899" y="1856"/>
              <a:chExt cx="649" cy="581"/>
            </a:xfrm>
          </p:grpSpPr>
          <p:grpSp>
            <p:nvGrpSpPr>
              <p:cNvPr id="16" name="Group 20"/>
              <p:cNvGrpSpPr>
                <a:grpSpLocks/>
              </p:cNvGrpSpPr>
              <p:nvPr/>
            </p:nvGrpSpPr>
            <p:grpSpPr bwMode="auto">
              <a:xfrm>
                <a:off x="5047" y="1856"/>
                <a:ext cx="502" cy="576"/>
                <a:chOff x="5047" y="1856"/>
                <a:chExt cx="502" cy="576"/>
              </a:xfrm>
            </p:grpSpPr>
            <p:sp>
              <p:nvSpPr>
                <p:cNvPr id="24804" name="AutoShape 21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316" y="1862"/>
                  <a:ext cx="137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05" name="AutoShape 22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281" y="1933"/>
                  <a:ext cx="137" cy="46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06" name="AutoShape 23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248" y="1964"/>
                  <a:ext cx="137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07" name="AutoShape 24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208" y="2002"/>
                  <a:ext cx="137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4899" y="2004"/>
                <a:ext cx="618" cy="432"/>
                <a:chOff x="4899" y="2004"/>
                <a:chExt cx="618" cy="432"/>
              </a:xfrm>
            </p:grpSpPr>
            <p:sp>
              <p:nvSpPr>
                <p:cNvPr id="24800" name="AutoShape 26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229" y="1978"/>
                  <a:ext cx="138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01" name="AutoShape 27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169" y="2029"/>
                  <a:ext cx="138" cy="46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02" name="AutoShape 28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127" y="2047"/>
                  <a:ext cx="138" cy="46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803" name="AutoShape 29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075" y="2064"/>
                  <a:ext cx="138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797" name="Rectangle 30"/>
            <p:cNvSpPr>
              <a:spLocks noChangeArrowheads="1"/>
            </p:cNvSpPr>
            <p:nvPr/>
          </p:nvSpPr>
          <p:spPr bwMode="auto">
            <a:xfrm>
              <a:off x="4872" y="1776"/>
              <a:ext cx="11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6588125" y="3929063"/>
            <a:ext cx="1941513" cy="1928812"/>
            <a:chOff x="4150" y="3095"/>
            <a:chExt cx="1223" cy="1048"/>
          </a:xfrm>
        </p:grpSpPr>
        <p:sp>
          <p:nvSpPr>
            <p:cNvPr id="24766" name="Oval 32"/>
            <p:cNvSpPr>
              <a:spLocks noChangeArrowheads="1"/>
            </p:cNvSpPr>
            <p:nvPr/>
          </p:nvSpPr>
          <p:spPr bwMode="auto">
            <a:xfrm>
              <a:off x="4150" y="3095"/>
              <a:ext cx="1223" cy="1020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33"/>
            <p:cNvGrpSpPr>
              <a:grpSpLocks/>
            </p:cNvGrpSpPr>
            <p:nvPr/>
          </p:nvGrpSpPr>
          <p:grpSpPr bwMode="auto">
            <a:xfrm>
              <a:off x="4187" y="3127"/>
              <a:ext cx="1153" cy="1016"/>
              <a:chOff x="4187" y="3127"/>
              <a:chExt cx="1153" cy="1016"/>
            </a:xfrm>
          </p:grpSpPr>
          <p:pic>
            <p:nvPicPr>
              <p:cNvPr id="24780" name="Picture 3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87" y="3127"/>
                <a:ext cx="1144" cy="9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781" name="Oval 35"/>
              <p:cNvSpPr>
                <a:spLocks noChangeArrowheads="1"/>
              </p:cNvSpPr>
              <p:nvPr/>
            </p:nvSpPr>
            <p:spPr bwMode="auto">
              <a:xfrm>
                <a:off x="4187" y="3127"/>
                <a:ext cx="1151" cy="960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782" name="Picture 3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8"/>
              <a:stretch>
                <a:fillRect/>
              </a:stretch>
            </p:blipFill>
            <p:spPr bwMode="auto">
              <a:xfrm>
                <a:off x="4198" y="3167"/>
                <a:ext cx="843" cy="5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4634" y="3512"/>
                <a:ext cx="706" cy="631"/>
                <a:chOff x="4634" y="3512"/>
                <a:chExt cx="706" cy="631"/>
              </a:xfrm>
            </p:grpSpPr>
            <p:grpSp>
              <p:nvGrpSpPr>
                <p:cNvPr id="21" name="Group 38"/>
                <p:cNvGrpSpPr>
                  <a:grpSpLocks/>
                </p:cNvGrpSpPr>
                <p:nvPr/>
              </p:nvGrpSpPr>
              <p:grpSpPr bwMode="auto">
                <a:xfrm>
                  <a:off x="4795" y="3512"/>
                  <a:ext cx="545" cy="626"/>
                  <a:chOff x="4795" y="3512"/>
                  <a:chExt cx="545" cy="626"/>
                </a:xfrm>
              </p:grpSpPr>
              <p:sp>
                <p:nvSpPr>
                  <p:cNvPr id="24790" name="AutoShape 39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088" y="3519"/>
                    <a:ext cx="149" cy="51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91" name="AutoShape 40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048" y="3596"/>
                    <a:ext cx="149" cy="50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92" name="AutoShape 41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012" y="3630"/>
                    <a:ext cx="149" cy="51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93" name="AutoShape 42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4968" y="3671"/>
                    <a:ext cx="149" cy="50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43"/>
                <p:cNvGrpSpPr>
                  <a:grpSpLocks/>
                </p:cNvGrpSpPr>
                <p:nvPr/>
              </p:nvGrpSpPr>
              <p:grpSpPr bwMode="auto">
                <a:xfrm>
                  <a:off x="4634" y="3674"/>
                  <a:ext cx="673" cy="470"/>
                  <a:chOff x="4634" y="3674"/>
                  <a:chExt cx="673" cy="470"/>
                </a:xfrm>
              </p:grpSpPr>
              <p:sp>
                <p:nvSpPr>
                  <p:cNvPr id="24786" name="AutoShape 44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4992" y="3645"/>
                    <a:ext cx="150" cy="50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87" name="AutoShape 45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4927" y="3699"/>
                    <a:ext cx="150" cy="51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88" name="AutoShape 46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4881" y="3719"/>
                    <a:ext cx="150" cy="50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89" name="AutoShape 47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4825" y="3740"/>
                    <a:ext cx="150" cy="50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48"/>
            <p:cNvGrpSpPr>
              <a:grpSpLocks/>
            </p:cNvGrpSpPr>
            <p:nvPr/>
          </p:nvGrpSpPr>
          <p:grpSpPr bwMode="auto">
            <a:xfrm>
              <a:off x="4743" y="3542"/>
              <a:ext cx="622" cy="556"/>
              <a:chOff x="4743" y="3542"/>
              <a:chExt cx="622" cy="556"/>
            </a:xfrm>
          </p:grpSpPr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4884" y="3542"/>
                <a:ext cx="481" cy="552"/>
                <a:chOff x="4884" y="3542"/>
                <a:chExt cx="481" cy="552"/>
              </a:xfrm>
            </p:grpSpPr>
            <p:sp>
              <p:nvSpPr>
                <p:cNvPr id="24776" name="AutoShape 50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142" y="3548"/>
                  <a:ext cx="131" cy="44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77" name="AutoShape 51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108" y="3615"/>
                  <a:ext cx="131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78" name="AutoShape 52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077" y="3646"/>
                  <a:ext cx="131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79" name="AutoShape 53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038" y="3681"/>
                  <a:ext cx="132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54"/>
              <p:cNvGrpSpPr>
                <a:grpSpLocks/>
              </p:cNvGrpSpPr>
              <p:nvPr/>
            </p:nvGrpSpPr>
            <p:grpSpPr bwMode="auto">
              <a:xfrm>
                <a:off x="4743" y="3684"/>
                <a:ext cx="592" cy="414"/>
                <a:chOff x="4743" y="3684"/>
                <a:chExt cx="592" cy="414"/>
              </a:xfrm>
            </p:grpSpPr>
            <p:sp>
              <p:nvSpPr>
                <p:cNvPr id="24772" name="AutoShape 55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059" y="3658"/>
                  <a:ext cx="132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73" name="AutoShape 56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002" y="3707"/>
                  <a:ext cx="132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74" name="AutoShape 57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4961" y="3724"/>
                  <a:ext cx="132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75" name="AutoShape 58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4912" y="3742"/>
                  <a:ext cx="132" cy="44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769" name="Rectangle 59"/>
            <p:cNvSpPr>
              <a:spLocks noChangeArrowheads="1"/>
            </p:cNvSpPr>
            <p:nvPr/>
          </p:nvSpPr>
          <p:spPr bwMode="auto">
            <a:xfrm>
              <a:off x="4711" y="3466"/>
              <a:ext cx="11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85" name="Oval 61"/>
          <p:cNvSpPr>
            <a:spLocks noChangeArrowheads="1"/>
          </p:cNvSpPr>
          <p:nvPr/>
        </p:nvSpPr>
        <p:spPr bwMode="auto">
          <a:xfrm>
            <a:off x="3657600" y="2786063"/>
            <a:ext cx="1619250" cy="1619250"/>
          </a:xfrm>
          <a:prstGeom prst="ellipse">
            <a:avLst/>
          </a:prstGeom>
          <a:solidFill>
            <a:srgbClr val="DCDCDC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Oval 62"/>
          <p:cNvSpPr>
            <a:spLocks noChangeArrowheads="1"/>
          </p:cNvSpPr>
          <p:nvPr/>
        </p:nvSpPr>
        <p:spPr bwMode="auto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63"/>
          <p:cNvGrpSpPr>
            <a:grpSpLocks/>
          </p:cNvGrpSpPr>
          <p:nvPr/>
        </p:nvGrpSpPr>
        <p:grpSpPr bwMode="auto">
          <a:xfrm>
            <a:off x="4410075" y="3271838"/>
            <a:ext cx="827088" cy="842962"/>
            <a:chOff x="2778" y="2061"/>
            <a:chExt cx="521" cy="531"/>
          </a:xfrm>
        </p:grpSpPr>
        <p:pic>
          <p:nvPicPr>
            <p:cNvPr id="24751" name="Picture 6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0" y="2142"/>
              <a:ext cx="356" cy="36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4752" name="Oval 65"/>
            <p:cNvSpPr>
              <a:spLocks noChangeArrowheads="1"/>
            </p:cNvSpPr>
            <p:nvPr/>
          </p:nvSpPr>
          <p:spPr bwMode="auto">
            <a:xfrm rot="4980000">
              <a:off x="2859" y="2143"/>
              <a:ext cx="358" cy="356"/>
            </a:xfrm>
            <a:prstGeom prst="ellipse">
              <a:avLst/>
            </a:prstGeom>
            <a:gradFill rotWithShape="0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66"/>
            <p:cNvGrpSpPr>
              <a:grpSpLocks/>
            </p:cNvGrpSpPr>
            <p:nvPr/>
          </p:nvGrpSpPr>
          <p:grpSpPr bwMode="auto">
            <a:xfrm>
              <a:off x="2844" y="2183"/>
              <a:ext cx="141" cy="314"/>
              <a:chOff x="2844" y="2183"/>
              <a:chExt cx="141" cy="314"/>
            </a:xfrm>
          </p:grpSpPr>
          <p:grpSp>
            <p:nvGrpSpPr>
              <p:cNvPr id="28" name="Group 67"/>
              <p:cNvGrpSpPr>
                <a:grpSpLocks/>
              </p:cNvGrpSpPr>
              <p:nvPr/>
            </p:nvGrpSpPr>
            <p:grpSpPr bwMode="auto">
              <a:xfrm>
                <a:off x="2847" y="2241"/>
                <a:ext cx="137" cy="255"/>
                <a:chOff x="2847" y="2241"/>
                <a:chExt cx="137" cy="255"/>
              </a:xfrm>
            </p:grpSpPr>
            <p:sp>
              <p:nvSpPr>
                <p:cNvPr id="24762" name="AutoShape 68"/>
                <p:cNvSpPr>
                  <a:spLocks noChangeArrowheads="1"/>
                </p:cNvSpPr>
                <p:nvPr/>
              </p:nvSpPr>
              <p:spPr bwMode="auto">
                <a:xfrm rot="8940000" flipH="1" flipV="1">
                  <a:off x="2894" y="2309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63" name="AutoShape 69"/>
                <p:cNvSpPr>
                  <a:spLocks noChangeArrowheads="1"/>
                </p:cNvSpPr>
                <p:nvPr/>
              </p:nvSpPr>
              <p:spPr bwMode="auto">
                <a:xfrm rot="9780000" flipH="1" flipV="1">
                  <a:off x="2879" y="2283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64" name="AutoShape 70"/>
                <p:cNvSpPr>
                  <a:spLocks noChangeArrowheads="1"/>
                </p:cNvSpPr>
                <p:nvPr/>
              </p:nvSpPr>
              <p:spPr bwMode="auto">
                <a:xfrm rot="10020000" flipH="1" flipV="1">
                  <a:off x="2875" y="2265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65" name="AutoShape 71"/>
                <p:cNvSpPr>
                  <a:spLocks noChangeArrowheads="1"/>
                </p:cNvSpPr>
                <p:nvPr/>
              </p:nvSpPr>
              <p:spPr bwMode="auto">
                <a:xfrm rot="10560000" flipH="1" flipV="1">
                  <a:off x="2870" y="2243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9" name="Group 72"/>
              <p:cNvGrpSpPr>
                <a:grpSpLocks/>
              </p:cNvGrpSpPr>
              <p:nvPr/>
            </p:nvGrpSpPr>
            <p:grpSpPr bwMode="auto">
              <a:xfrm>
                <a:off x="2844" y="2183"/>
                <a:ext cx="106" cy="265"/>
                <a:chOff x="2844" y="2183"/>
                <a:chExt cx="106" cy="265"/>
              </a:xfrm>
            </p:grpSpPr>
            <p:sp>
              <p:nvSpPr>
                <p:cNvPr id="24758" name="AutoShape 73"/>
                <p:cNvSpPr>
                  <a:spLocks noChangeArrowheads="1"/>
                </p:cNvSpPr>
                <p:nvPr/>
              </p:nvSpPr>
              <p:spPr bwMode="auto">
                <a:xfrm rot="10260000" flipH="1" flipV="1">
                  <a:off x="2872" y="2257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59" name="AutoShape 74"/>
                <p:cNvSpPr>
                  <a:spLocks noChangeArrowheads="1"/>
                </p:cNvSpPr>
                <p:nvPr/>
              </p:nvSpPr>
              <p:spPr bwMode="auto">
                <a:xfrm rot="-10500000" flipH="1" flipV="1">
                  <a:off x="2868" y="2226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60" name="AutoShape 75"/>
                <p:cNvSpPr>
                  <a:spLocks noChangeArrowheads="1"/>
                </p:cNvSpPr>
                <p:nvPr/>
              </p:nvSpPr>
              <p:spPr bwMode="auto">
                <a:xfrm rot="-10200000" flipH="1" flipV="1">
                  <a:off x="2872" y="2208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61" name="AutoShape 76"/>
                <p:cNvSpPr>
                  <a:spLocks noChangeArrowheads="1"/>
                </p:cNvSpPr>
                <p:nvPr/>
              </p:nvSpPr>
              <p:spPr bwMode="auto">
                <a:xfrm rot="-9660000" flipH="1" flipV="1">
                  <a:off x="2876" y="2186"/>
                  <a:ext cx="46" cy="18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754" name="AutoShape 77"/>
            <p:cNvSpPr>
              <a:spLocks/>
            </p:cNvSpPr>
            <p:nvPr/>
          </p:nvSpPr>
          <p:spPr bwMode="auto">
            <a:xfrm rot="1140000" flipH="1">
              <a:off x="2835" y="2116"/>
              <a:ext cx="407" cy="422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</a:path>
                <a:path w="43200" h="43155" stroke="0" extrusionOk="0">
                  <a:moveTo>
                    <a:pt x="3603" y="-31992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-32007" y="0"/>
                    <a:pt x="-22336" y="9670"/>
                    <a:pt x="-22336" y="21600"/>
                  </a:cubicBezTo>
                  <a:cubicBezTo>
                    <a:pt x="-22336" y="-32549"/>
                    <a:pt x="-31177" y="-23118"/>
                    <a:pt x="22995" y="-2238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4755" name="Picture 78"/>
            <p:cNvPicPr>
              <a:picLocks noChangeAspect="1" noChangeArrowheads="1"/>
            </p:cNvPicPr>
            <p:nvPr/>
          </p:nvPicPr>
          <p:blipFill>
            <a:blip r:embed="rId8" cstate="print"/>
            <a:srcRect t="23720"/>
            <a:stretch>
              <a:fillRect/>
            </a:stretch>
          </p:blipFill>
          <p:spPr bwMode="auto">
            <a:xfrm>
              <a:off x="2955" y="2163"/>
              <a:ext cx="266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30" name="Group 79"/>
          <p:cNvGrpSpPr>
            <a:grpSpLocks/>
          </p:cNvGrpSpPr>
          <p:nvPr/>
        </p:nvGrpSpPr>
        <p:grpSpPr bwMode="auto">
          <a:xfrm>
            <a:off x="4643438" y="4652963"/>
            <a:ext cx="1857375" cy="1885950"/>
            <a:chOff x="2336" y="2931"/>
            <a:chExt cx="1360" cy="1188"/>
          </a:xfrm>
        </p:grpSpPr>
        <p:sp>
          <p:nvSpPr>
            <p:cNvPr id="24723" name="Oval 80"/>
            <p:cNvSpPr>
              <a:spLocks noChangeArrowheads="1"/>
            </p:cNvSpPr>
            <p:nvPr/>
          </p:nvSpPr>
          <p:spPr bwMode="auto">
            <a:xfrm>
              <a:off x="2336" y="2931"/>
              <a:ext cx="1360" cy="115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" name="Group 81"/>
            <p:cNvGrpSpPr>
              <a:grpSpLocks/>
            </p:cNvGrpSpPr>
            <p:nvPr/>
          </p:nvGrpSpPr>
          <p:grpSpPr bwMode="auto">
            <a:xfrm>
              <a:off x="2377" y="2967"/>
              <a:ext cx="1286" cy="1151"/>
              <a:chOff x="2377" y="2967"/>
              <a:chExt cx="1286" cy="1151"/>
            </a:xfrm>
          </p:grpSpPr>
          <p:pic>
            <p:nvPicPr>
              <p:cNvPr id="24737" name="Picture 8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77" y="2967"/>
                <a:ext cx="1272" cy="10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738" name="Oval 83"/>
              <p:cNvSpPr>
                <a:spLocks noChangeArrowheads="1"/>
              </p:cNvSpPr>
              <p:nvPr/>
            </p:nvSpPr>
            <p:spPr bwMode="auto">
              <a:xfrm>
                <a:off x="2377" y="2967"/>
                <a:ext cx="1280" cy="1088"/>
              </a:xfrm>
              <a:prstGeom prst="ellipse">
                <a:avLst/>
              </a:prstGeom>
              <a:solidFill>
                <a:srgbClr val="333399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739" name="Picture 8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8"/>
              <a:stretch>
                <a:fillRect/>
              </a:stretch>
            </p:blipFill>
            <p:spPr bwMode="auto">
              <a:xfrm>
                <a:off x="2389" y="3013"/>
                <a:ext cx="938" cy="6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0368" name="Group 85"/>
              <p:cNvGrpSpPr>
                <a:grpSpLocks/>
              </p:cNvGrpSpPr>
              <p:nvPr/>
            </p:nvGrpSpPr>
            <p:grpSpPr bwMode="auto">
              <a:xfrm>
                <a:off x="2866" y="3404"/>
                <a:ext cx="798" cy="714"/>
                <a:chOff x="2866" y="3404"/>
                <a:chExt cx="798" cy="714"/>
              </a:xfrm>
            </p:grpSpPr>
            <p:grpSp>
              <p:nvGrpSpPr>
                <p:cNvPr id="10369" name="Group 86"/>
                <p:cNvGrpSpPr>
                  <a:grpSpLocks/>
                </p:cNvGrpSpPr>
                <p:nvPr/>
              </p:nvGrpSpPr>
              <p:grpSpPr bwMode="auto">
                <a:xfrm>
                  <a:off x="3048" y="3404"/>
                  <a:ext cx="616" cy="709"/>
                  <a:chOff x="3048" y="3404"/>
                  <a:chExt cx="616" cy="709"/>
                </a:xfrm>
              </p:grpSpPr>
              <p:sp>
                <p:nvSpPr>
                  <p:cNvPr id="24747" name="AutoShape 87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3379" y="3411"/>
                    <a:ext cx="165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48" name="AutoShape 88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3335" y="3498"/>
                    <a:ext cx="165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49" name="AutoShape 89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3295" y="3538"/>
                    <a:ext cx="165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50" name="AutoShape 90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3246" y="3584"/>
                    <a:ext cx="165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70" name="Group 91"/>
                <p:cNvGrpSpPr>
                  <a:grpSpLocks/>
                </p:cNvGrpSpPr>
                <p:nvPr/>
              </p:nvGrpSpPr>
              <p:grpSpPr bwMode="auto">
                <a:xfrm>
                  <a:off x="2866" y="3588"/>
                  <a:ext cx="761" cy="531"/>
                  <a:chOff x="2866" y="3588"/>
                  <a:chExt cx="761" cy="531"/>
                </a:xfrm>
              </p:grpSpPr>
              <p:sp>
                <p:nvSpPr>
                  <p:cNvPr id="24743" name="AutoShape 92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3274" y="3555"/>
                    <a:ext cx="167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44" name="AutoShape 93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3199" y="3617"/>
                    <a:ext cx="167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45" name="AutoShape 94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3147" y="3640"/>
                    <a:ext cx="167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46" name="AutoShape 95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3084" y="3663"/>
                    <a:ext cx="167" cy="578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71" name="Group 96"/>
            <p:cNvGrpSpPr>
              <a:grpSpLocks/>
            </p:cNvGrpSpPr>
            <p:nvPr/>
          </p:nvGrpSpPr>
          <p:grpSpPr bwMode="auto">
            <a:xfrm>
              <a:off x="2988" y="3438"/>
              <a:ext cx="703" cy="629"/>
              <a:chOff x="2988" y="3438"/>
              <a:chExt cx="703" cy="629"/>
            </a:xfrm>
          </p:grpSpPr>
          <p:grpSp>
            <p:nvGrpSpPr>
              <p:cNvPr id="10372" name="Group 97"/>
              <p:cNvGrpSpPr>
                <a:grpSpLocks/>
              </p:cNvGrpSpPr>
              <p:nvPr/>
            </p:nvGrpSpPr>
            <p:grpSpPr bwMode="auto">
              <a:xfrm>
                <a:off x="3148" y="3438"/>
                <a:ext cx="542" cy="624"/>
                <a:chOff x="3148" y="3438"/>
                <a:chExt cx="542" cy="624"/>
              </a:xfrm>
            </p:grpSpPr>
            <p:sp>
              <p:nvSpPr>
                <p:cNvPr id="24733" name="AutoShape 98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3440" y="3444"/>
                  <a:ext cx="146" cy="50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34" name="AutoShape 99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3400" y="3519"/>
                  <a:ext cx="146" cy="50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35" name="AutoShape 100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3366" y="3555"/>
                  <a:ext cx="147" cy="50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36" name="AutoShape 101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3323" y="3596"/>
                  <a:ext cx="146" cy="50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73" name="Group 102"/>
              <p:cNvGrpSpPr>
                <a:grpSpLocks/>
              </p:cNvGrpSpPr>
              <p:nvPr/>
            </p:nvGrpSpPr>
            <p:grpSpPr bwMode="auto">
              <a:xfrm>
                <a:off x="2988" y="3600"/>
                <a:ext cx="670" cy="467"/>
                <a:chOff x="2988" y="3600"/>
                <a:chExt cx="670" cy="467"/>
              </a:xfrm>
            </p:grpSpPr>
            <p:sp>
              <p:nvSpPr>
                <p:cNvPr id="24729" name="AutoShape 103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3346" y="3571"/>
                  <a:ext cx="147" cy="50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30" name="AutoShape 104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3281" y="3625"/>
                  <a:ext cx="147" cy="50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31" name="AutoShape 105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3236" y="3644"/>
                  <a:ext cx="147" cy="50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32" name="AutoShape 106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3180" y="3665"/>
                  <a:ext cx="147" cy="50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726" name="Rectangle 107"/>
            <p:cNvSpPr>
              <a:spLocks noChangeArrowheads="1"/>
            </p:cNvSpPr>
            <p:nvPr/>
          </p:nvSpPr>
          <p:spPr bwMode="auto">
            <a:xfrm>
              <a:off x="2969" y="3351"/>
              <a:ext cx="11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74" name="Group 108"/>
          <p:cNvGrpSpPr>
            <a:grpSpLocks/>
          </p:cNvGrpSpPr>
          <p:nvPr/>
        </p:nvGrpSpPr>
        <p:grpSpPr bwMode="auto">
          <a:xfrm>
            <a:off x="1331913" y="836613"/>
            <a:ext cx="1941512" cy="1495425"/>
            <a:chOff x="839" y="527"/>
            <a:chExt cx="1223" cy="942"/>
          </a:xfrm>
        </p:grpSpPr>
        <p:sp>
          <p:nvSpPr>
            <p:cNvPr id="24695" name="Oval 109"/>
            <p:cNvSpPr>
              <a:spLocks noChangeArrowheads="1"/>
            </p:cNvSpPr>
            <p:nvPr/>
          </p:nvSpPr>
          <p:spPr bwMode="auto">
            <a:xfrm>
              <a:off x="839" y="527"/>
              <a:ext cx="1223" cy="910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75" name="Group 110"/>
            <p:cNvGrpSpPr>
              <a:grpSpLocks/>
            </p:cNvGrpSpPr>
            <p:nvPr/>
          </p:nvGrpSpPr>
          <p:grpSpPr bwMode="auto">
            <a:xfrm>
              <a:off x="876" y="556"/>
              <a:ext cx="1151" cy="913"/>
              <a:chOff x="876" y="556"/>
              <a:chExt cx="1151" cy="913"/>
            </a:xfrm>
          </p:grpSpPr>
          <p:pic>
            <p:nvPicPr>
              <p:cNvPr id="24709" name="Picture 1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76" y="556"/>
                <a:ext cx="1144" cy="8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710" name="Oval 112"/>
              <p:cNvSpPr>
                <a:spLocks noChangeArrowheads="1"/>
              </p:cNvSpPr>
              <p:nvPr/>
            </p:nvSpPr>
            <p:spPr bwMode="auto">
              <a:xfrm>
                <a:off x="876" y="556"/>
                <a:ext cx="1151" cy="856"/>
              </a:xfrm>
              <a:prstGeom prst="ellipse">
                <a:avLst/>
              </a:prstGeom>
              <a:solidFill>
                <a:srgbClr val="009999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711" name="Picture 11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t="14279"/>
              <a:stretch>
                <a:fillRect/>
              </a:stretch>
            </p:blipFill>
            <p:spPr bwMode="auto">
              <a:xfrm>
                <a:off x="887" y="591"/>
                <a:ext cx="843" cy="5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0376" name="Group 114"/>
              <p:cNvGrpSpPr>
                <a:grpSpLocks/>
              </p:cNvGrpSpPr>
              <p:nvPr/>
            </p:nvGrpSpPr>
            <p:grpSpPr bwMode="auto">
              <a:xfrm>
                <a:off x="1361" y="898"/>
                <a:ext cx="647" cy="570"/>
                <a:chOff x="1361" y="898"/>
                <a:chExt cx="647" cy="570"/>
              </a:xfrm>
            </p:grpSpPr>
            <p:grpSp>
              <p:nvGrpSpPr>
                <p:cNvPr id="10377" name="Group 115"/>
                <p:cNvGrpSpPr>
                  <a:grpSpLocks/>
                </p:cNvGrpSpPr>
                <p:nvPr/>
              </p:nvGrpSpPr>
              <p:grpSpPr bwMode="auto">
                <a:xfrm>
                  <a:off x="1507" y="898"/>
                  <a:ext cx="501" cy="567"/>
                  <a:chOff x="1507" y="898"/>
                  <a:chExt cx="501" cy="567"/>
                </a:xfrm>
              </p:grpSpPr>
              <p:sp>
                <p:nvSpPr>
                  <p:cNvPr id="24719" name="AutoShape 116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1767" y="908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20" name="AutoShape 117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1732" y="976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21" name="AutoShape 118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1700" y="1007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22" name="AutoShape 119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1659" y="1042"/>
                    <a:ext cx="149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78" name="Group 120"/>
                <p:cNvGrpSpPr>
                  <a:grpSpLocks/>
                </p:cNvGrpSpPr>
                <p:nvPr/>
              </p:nvGrpSpPr>
              <p:grpSpPr bwMode="auto">
                <a:xfrm>
                  <a:off x="1361" y="1037"/>
                  <a:ext cx="610" cy="431"/>
                  <a:chOff x="1361" y="1037"/>
                  <a:chExt cx="610" cy="431"/>
                </a:xfrm>
              </p:grpSpPr>
              <p:sp>
                <p:nvSpPr>
                  <p:cNvPr id="24715" name="AutoShape 121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1677" y="1018"/>
                    <a:ext cx="150" cy="45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16" name="AutoShape 122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1619" y="1066"/>
                    <a:ext cx="150" cy="454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17" name="AutoShape 123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1577" y="1083"/>
                    <a:ext cx="150" cy="454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718" name="AutoShape 124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1526" y="1100"/>
                    <a:ext cx="150" cy="454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79" name="Group 125"/>
            <p:cNvGrpSpPr>
              <a:grpSpLocks/>
            </p:cNvGrpSpPr>
            <p:nvPr/>
          </p:nvGrpSpPr>
          <p:grpSpPr bwMode="auto">
            <a:xfrm>
              <a:off x="1465" y="925"/>
              <a:ext cx="570" cy="502"/>
              <a:chOff x="1465" y="925"/>
              <a:chExt cx="570" cy="502"/>
            </a:xfrm>
          </p:grpSpPr>
          <p:grpSp>
            <p:nvGrpSpPr>
              <p:cNvPr id="10380" name="Group 126"/>
              <p:cNvGrpSpPr>
                <a:grpSpLocks/>
              </p:cNvGrpSpPr>
              <p:nvPr/>
            </p:nvGrpSpPr>
            <p:grpSpPr bwMode="auto">
              <a:xfrm>
                <a:off x="1593" y="925"/>
                <a:ext cx="442" cy="500"/>
                <a:chOff x="1593" y="925"/>
                <a:chExt cx="442" cy="500"/>
              </a:xfrm>
            </p:grpSpPr>
            <p:sp>
              <p:nvSpPr>
                <p:cNvPr id="24705" name="AutoShape 127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1824" y="932"/>
                  <a:ext cx="131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06" name="AutoShape 128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1793" y="993"/>
                  <a:ext cx="131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07" name="AutoShape 129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1765" y="1020"/>
                  <a:ext cx="131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08" name="AutoShape 130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1728" y="1052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84" name="Group 131"/>
              <p:cNvGrpSpPr>
                <a:grpSpLocks/>
              </p:cNvGrpSpPr>
              <p:nvPr/>
            </p:nvGrpSpPr>
            <p:grpSpPr bwMode="auto">
              <a:xfrm>
                <a:off x="1465" y="1047"/>
                <a:ext cx="537" cy="380"/>
                <a:chOff x="1465" y="1047"/>
                <a:chExt cx="537" cy="380"/>
              </a:xfrm>
            </p:grpSpPr>
            <p:sp>
              <p:nvSpPr>
                <p:cNvPr id="24701" name="AutoShape 132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1744" y="1030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02" name="AutoShape 133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1693" y="1074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03" name="AutoShape 134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1655" y="1087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04" name="AutoShape 135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1611" y="1102"/>
                  <a:ext cx="132" cy="400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698" name="Rectangle 136"/>
            <p:cNvSpPr>
              <a:spLocks noChangeArrowheads="1"/>
            </p:cNvSpPr>
            <p:nvPr/>
          </p:nvSpPr>
          <p:spPr bwMode="auto">
            <a:xfrm>
              <a:off x="1407" y="858"/>
              <a:ext cx="10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0" name="Line 137"/>
          <p:cNvSpPr>
            <a:spLocks noChangeShapeType="1"/>
          </p:cNvSpPr>
          <p:nvPr/>
        </p:nvSpPr>
        <p:spPr bwMode="auto">
          <a:xfrm>
            <a:off x="2843213" y="2060575"/>
            <a:ext cx="1873250" cy="13684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38"/>
          <p:cNvSpPr>
            <a:spLocks noChangeShapeType="1"/>
          </p:cNvSpPr>
          <p:nvPr/>
        </p:nvSpPr>
        <p:spPr bwMode="auto">
          <a:xfrm flipV="1">
            <a:off x="5148263" y="3211513"/>
            <a:ext cx="1774825" cy="420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1" name="Rectangle 141"/>
          <p:cNvSpPr>
            <a:spLocks noChangeArrowheads="1"/>
          </p:cNvSpPr>
          <p:nvPr/>
        </p:nvSpPr>
        <p:spPr bwMode="auto">
          <a:xfrm>
            <a:off x="1500188" y="928688"/>
            <a:ext cx="1714500" cy="1017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</a:rPr>
              <a:t>   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системность повторения</a:t>
            </a:r>
          </a:p>
        </p:txBody>
      </p:sp>
      <p:sp>
        <p:nvSpPr>
          <p:cNvPr id="10382" name="Rectangle 142"/>
          <p:cNvSpPr>
            <a:spLocks noChangeArrowheads="1"/>
          </p:cNvSpPr>
          <p:nvPr/>
        </p:nvSpPr>
        <p:spPr bwMode="auto">
          <a:xfrm>
            <a:off x="7358063" y="2420938"/>
            <a:ext cx="1174750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ситуации успеха</a:t>
            </a:r>
          </a:p>
        </p:txBody>
      </p:sp>
      <p:sp>
        <p:nvSpPr>
          <p:cNvPr id="10383" name="Rectangle 143"/>
          <p:cNvSpPr>
            <a:spLocks noChangeArrowheads="1"/>
          </p:cNvSpPr>
          <p:nvPr/>
        </p:nvSpPr>
        <p:spPr bwMode="auto">
          <a:xfrm>
            <a:off x="4857750" y="5157788"/>
            <a:ext cx="1500188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поэтапная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материала</a:t>
            </a:r>
          </a:p>
        </p:txBody>
      </p:sp>
      <p:sp>
        <p:nvSpPr>
          <p:cNvPr id="24595" name="Line 144"/>
          <p:cNvSpPr>
            <a:spLocks noChangeShapeType="1"/>
          </p:cNvSpPr>
          <p:nvPr/>
        </p:nvSpPr>
        <p:spPr bwMode="auto">
          <a:xfrm flipV="1">
            <a:off x="2643188" y="3857625"/>
            <a:ext cx="1919287" cy="7239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85" name="Group 145"/>
          <p:cNvGrpSpPr>
            <a:grpSpLocks/>
          </p:cNvGrpSpPr>
          <p:nvPr/>
        </p:nvGrpSpPr>
        <p:grpSpPr bwMode="auto">
          <a:xfrm>
            <a:off x="214313" y="3929063"/>
            <a:ext cx="2643187" cy="2214562"/>
            <a:chOff x="431" y="2659"/>
            <a:chExt cx="1402" cy="1140"/>
          </a:xfrm>
        </p:grpSpPr>
        <p:sp>
          <p:nvSpPr>
            <p:cNvPr id="24667" name="Oval 146"/>
            <p:cNvSpPr>
              <a:spLocks noChangeArrowheads="1"/>
            </p:cNvSpPr>
            <p:nvPr/>
          </p:nvSpPr>
          <p:spPr bwMode="auto">
            <a:xfrm>
              <a:off x="431" y="2659"/>
              <a:ext cx="1402" cy="1105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86" name="Group 147"/>
            <p:cNvGrpSpPr>
              <a:grpSpLocks/>
            </p:cNvGrpSpPr>
            <p:nvPr/>
          </p:nvGrpSpPr>
          <p:grpSpPr bwMode="auto">
            <a:xfrm>
              <a:off x="474" y="2694"/>
              <a:ext cx="1320" cy="1105"/>
              <a:chOff x="474" y="2694"/>
              <a:chExt cx="1320" cy="1105"/>
            </a:xfrm>
          </p:grpSpPr>
          <p:pic>
            <p:nvPicPr>
              <p:cNvPr id="24681" name="Picture 14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4" y="2694"/>
                <a:ext cx="1311" cy="10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682" name="Oval 149"/>
              <p:cNvSpPr>
                <a:spLocks noChangeArrowheads="1"/>
              </p:cNvSpPr>
              <p:nvPr/>
            </p:nvSpPr>
            <p:spPr bwMode="auto">
              <a:xfrm>
                <a:off x="474" y="2694"/>
                <a:ext cx="1320" cy="1040"/>
              </a:xfrm>
              <a:prstGeom prst="ellipse">
                <a:avLst/>
              </a:prstGeom>
              <a:solidFill>
                <a:srgbClr val="BBE0E3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683" name="Picture 15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8"/>
              <a:stretch>
                <a:fillRect/>
              </a:stretch>
            </p:blipFill>
            <p:spPr bwMode="auto">
              <a:xfrm>
                <a:off x="486" y="2737"/>
                <a:ext cx="967" cy="64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0387" name="Group 151"/>
              <p:cNvGrpSpPr>
                <a:grpSpLocks/>
              </p:cNvGrpSpPr>
              <p:nvPr/>
            </p:nvGrpSpPr>
            <p:grpSpPr bwMode="auto">
              <a:xfrm>
                <a:off x="1008" y="3110"/>
                <a:ext cx="775" cy="688"/>
                <a:chOff x="1008" y="3110"/>
                <a:chExt cx="775" cy="688"/>
              </a:xfrm>
            </p:grpSpPr>
            <p:grpSp>
              <p:nvGrpSpPr>
                <p:cNvPr id="10388" name="Group 152"/>
                <p:cNvGrpSpPr>
                  <a:grpSpLocks/>
                </p:cNvGrpSpPr>
                <p:nvPr/>
              </p:nvGrpSpPr>
              <p:grpSpPr bwMode="auto">
                <a:xfrm>
                  <a:off x="1183" y="3110"/>
                  <a:ext cx="599" cy="683"/>
                  <a:chOff x="1183" y="3110"/>
                  <a:chExt cx="599" cy="683"/>
                </a:xfrm>
              </p:grpSpPr>
              <p:sp>
                <p:nvSpPr>
                  <p:cNvPr id="24691" name="AutoShape 15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1500" y="3120"/>
                    <a:ext cx="171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92" name="AutoShape 15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1457" y="3202"/>
                    <a:ext cx="171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93" name="AutoShape 15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1419" y="3241"/>
                    <a:ext cx="171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94" name="AutoShape 15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1370" y="3284"/>
                    <a:ext cx="171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89" name="Group 157"/>
                <p:cNvGrpSpPr>
                  <a:grpSpLocks/>
                </p:cNvGrpSpPr>
                <p:nvPr/>
              </p:nvGrpSpPr>
              <p:grpSpPr bwMode="auto">
                <a:xfrm>
                  <a:off x="1008" y="3282"/>
                  <a:ext cx="734" cy="516"/>
                  <a:chOff x="1008" y="3282"/>
                  <a:chExt cx="734" cy="516"/>
                </a:xfrm>
              </p:grpSpPr>
              <p:sp>
                <p:nvSpPr>
                  <p:cNvPr id="24687" name="AutoShape 15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1394" y="3255"/>
                    <a:ext cx="172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88" name="AutoShape 15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1324" y="3314"/>
                    <a:ext cx="172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89" name="AutoShape 16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1273" y="3334"/>
                    <a:ext cx="172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90" name="AutoShape 16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1212" y="3355"/>
                    <a:ext cx="172" cy="55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90" name="Group 162"/>
            <p:cNvGrpSpPr>
              <a:grpSpLocks/>
            </p:cNvGrpSpPr>
            <p:nvPr/>
          </p:nvGrpSpPr>
          <p:grpSpPr bwMode="auto">
            <a:xfrm>
              <a:off x="1130" y="3143"/>
              <a:ext cx="683" cy="606"/>
              <a:chOff x="1130" y="3143"/>
              <a:chExt cx="683" cy="606"/>
            </a:xfrm>
          </p:grpSpPr>
          <p:grpSp>
            <p:nvGrpSpPr>
              <p:cNvPr id="10391" name="Group 163"/>
              <p:cNvGrpSpPr>
                <a:grpSpLocks/>
              </p:cNvGrpSpPr>
              <p:nvPr/>
            </p:nvGrpSpPr>
            <p:grpSpPr bwMode="auto">
              <a:xfrm>
                <a:off x="1284" y="3143"/>
                <a:ext cx="528" cy="602"/>
                <a:chOff x="1284" y="3143"/>
                <a:chExt cx="528" cy="602"/>
              </a:xfrm>
            </p:grpSpPr>
            <p:sp>
              <p:nvSpPr>
                <p:cNvPr id="24677" name="AutoShape 16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1564" y="3152"/>
                  <a:ext cx="151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78" name="AutoShape 16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1525" y="3223"/>
                  <a:ext cx="151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79" name="AutoShape 16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1491" y="3257"/>
                  <a:ext cx="151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80" name="AutoShape 16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1449" y="3295"/>
                  <a:ext cx="151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92" name="Group 168"/>
              <p:cNvGrpSpPr>
                <a:grpSpLocks/>
              </p:cNvGrpSpPr>
              <p:nvPr/>
            </p:nvGrpSpPr>
            <p:grpSpPr bwMode="auto">
              <a:xfrm>
                <a:off x="1130" y="3293"/>
                <a:ext cx="647" cy="455"/>
                <a:chOff x="1130" y="3293"/>
                <a:chExt cx="647" cy="455"/>
              </a:xfrm>
            </p:grpSpPr>
            <p:sp>
              <p:nvSpPr>
                <p:cNvPr id="24673" name="AutoShape 16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1470" y="3270"/>
                  <a:ext cx="152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74" name="AutoShape 17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1408" y="3322"/>
                  <a:ext cx="152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75" name="AutoShape 17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1363" y="3340"/>
                  <a:ext cx="152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76" name="AutoShape 17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1308" y="3357"/>
                  <a:ext cx="152" cy="48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670" name="Rectangle 173"/>
            <p:cNvSpPr>
              <a:spLocks noChangeArrowheads="1"/>
            </p:cNvSpPr>
            <p:nvPr/>
          </p:nvSpPr>
          <p:spPr bwMode="auto">
            <a:xfrm>
              <a:off x="777" y="3061"/>
              <a:ext cx="735" cy="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14" name="Rectangle 174"/>
          <p:cNvSpPr>
            <a:spLocks noChangeArrowheads="1"/>
          </p:cNvSpPr>
          <p:nvPr/>
        </p:nvSpPr>
        <p:spPr bwMode="auto">
          <a:xfrm>
            <a:off x="357188" y="4643438"/>
            <a:ext cx="2143125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алгоритмизация действий</a:t>
            </a:r>
          </a:p>
        </p:txBody>
      </p:sp>
      <p:grpSp>
        <p:nvGrpSpPr>
          <p:cNvPr id="10393" name="Group 175"/>
          <p:cNvGrpSpPr>
            <a:grpSpLocks/>
          </p:cNvGrpSpPr>
          <p:nvPr/>
        </p:nvGrpSpPr>
        <p:grpSpPr bwMode="auto">
          <a:xfrm>
            <a:off x="4716463" y="692150"/>
            <a:ext cx="1941512" cy="1547813"/>
            <a:chOff x="2971" y="436"/>
            <a:chExt cx="1223" cy="975"/>
          </a:xfrm>
        </p:grpSpPr>
        <p:sp>
          <p:nvSpPr>
            <p:cNvPr id="24639" name="Oval 176"/>
            <p:cNvSpPr>
              <a:spLocks noChangeArrowheads="1"/>
            </p:cNvSpPr>
            <p:nvPr/>
          </p:nvSpPr>
          <p:spPr bwMode="auto">
            <a:xfrm>
              <a:off x="2971" y="436"/>
              <a:ext cx="1223" cy="944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94" name="Group 177"/>
            <p:cNvGrpSpPr>
              <a:grpSpLocks/>
            </p:cNvGrpSpPr>
            <p:nvPr/>
          </p:nvGrpSpPr>
          <p:grpSpPr bwMode="auto">
            <a:xfrm>
              <a:off x="3008" y="466"/>
              <a:ext cx="1151" cy="945"/>
              <a:chOff x="3008" y="466"/>
              <a:chExt cx="1151" cy="945"/>
            </a:xfrm>
          </p:grpSpPr>
          <p:pic>
            <p:nvPicPr>
              <p:cNvPr id="24653" name="Picture 17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8" y="466"/>
                <a:ext cx="1144" cy="88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654" name="Oval 179"/>
              <p:cNvSpPr>
                <a:spLocks noChangeArrowheads="1"/>
              </p:cNvSpPr>
              <p:nvPr/>
            </p:nvSpPr>
            <p:spPr bwMode="auto">
              <a:xfrm>
                <a:off x="3008" y="466"/>
                <a:ext cx="1151" cy="888"/>
              </a:xfrm>
              <a:prstGeom prst="ellipse">
                <a:avLst/>
              </a:prstGeom>
              <a:solidFill>
                <a:srgbClr val="80808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655" name="Picture 180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14275"/>
              <a:stretch>
                <a:fillRect/>
              </a:stretch>
            </p:blipFill>
            <p:spPr bwMode="auto">
              <a:xfrm>
                <a:off x="3019" y="503"/>
                <a:ext cx="843" cy="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0395" name="Group 181"/>
              <p:cNvGrpSpPr>
                <a:grpSpLocks/>
              </p:cNvGrpSpPr>
              <p:nvPr/>
            </p:nvGrpSpPr>
            <p:grpSpPr bwMode="auto">
              <a:xfrm>
                <a:off x="3481" y="822"/>
                <a:ext cx="665" cy="589"/>
                <a:chOff x="3481" y="822"/>
                <a:chExt cx="665" cy="589"/>
              </a:xfrm>
            </p:grpSpPr>
            <p:grpSp>
              <p:nvGrpSpPr>
                <p:cNvPr id="10396" name="Group 182"/>
                <p:cNvGrpSpPr>
                  <a:grpSpLocks/>
                </p:cNvGrpSpPr>
                <p:nvPr/>
              </p:nvGrpSpPr>
              <p:grpSpPr bwMode="auto">
                <a:xfrm>
                  <a:off x="3631" y="822"/>
                  <a:ext cx="515" cy="586"/>
                  <a:chOff x="3631" y="822"/>
                  <a:chExt cx="515" cy="586"/>
                </a:xfrm>
              </p:grpSpPr>
              <p:sp>
                <p:nvSpPr>
                  <p:cNvPr id="24663" name="AutoShape 18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3902" y="831"/>
                    <a:ext cx="149" cy="47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4" name="AutoShape 18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3866" y="901"/>
                    <a:ext cx="149" cy="47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5" name="AutoShape 18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3833" y="933"/>
                    <a:ext cx="149" cy="47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6" name="AutoShape 18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3791" y="971"/>
                    <a:ext cx="149" cy="47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97" name="Group 187"/>
                <p:cNvGrpSpPr>
                  <a:grpSpLocks/>
                </p:cNvGrpSpPr>
                <p:nvPr/>
              </p:nvGrpSpPr>
              <p:grpSpPr bwMode="auto">
                <a:xfrm>
                  <a:off x="3481" y="968"/>
                  <a:ext cx="629" cy="443"/>
                  <a:chOff x="3481" y="968"/>
                  <a:chExt cx="629" cy="443"/>
                </a:xfrm>
              </p:grpSpPr>
              <p:sp>
                <p:nvSpPr>
                  <p:cNvPr id="24659" name="AutoShape 18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3810" y="946"/>
                    <a:ext cx="150" cy="4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0" name="AutoShape 18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3750" y="996"/>
                    <a:ext cx="150" cy="4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1" name="AutoShape 19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3707" y="1013"/>
                    <a:ext cx="150" cy="4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62" name="AutoShape 19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3654" y="1031"/>
                    <a:ext cx="150" cy="471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98" name="Group 192"/>
            <p:cNvGrpSpPr>
              <a:grpSpLocks/>
            </p:cNvGrpSpPr>
            <p:nvPr/>
          </p:nvGrpSpPr>
          <p:grpSpPr bwMode="auto">
            <a:xfrm>
              <a:off x="3587" y="849"/>
              <a:ext cx="586" cy="519"/>
              <a:chOff x="3587" y="849"/>
              <a:chExt cx="586" cy="519"/>
            </a:xfrm>
          </p:grpSpPr>
          <p:grpSp>
            <p:nvGrpSpPr>
              <p:cNvPr id="10399" name="Group 193"/>
              <p:cNvGrpSpPr>
                <a:grpSpLocks/>
              </p:cNvGrpSpPr>
              <p:nvPr/>
            </p:nvGrpSpPr>
            <p:grpSpPr bwMode="auto">
              <a:xfrm>
                <a:off x="3719" y="849"/>
                <a:ext cx="454" cy="516"/>
                <a:chOff x="3719" y="849"/>
                <a:chExt cx="454" cy="516"/>
              </a:xfrm>
            </p:grpSpPr>
            <p:sp>
              <p:nvSpPr>
                <p:cNvPr id="24649" name="AutoShape 19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3958" y="857"/>
                  <a:ext cx="131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50" name="AutoShape 19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3926" y="919"/>
                  <a:ext cx="131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51" name="AutoShape 19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3896" y="947"/>
                  <a:ext cx="131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52" name="AutoShape 19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3860" y="980"/>
                  <a:ext cx="132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00" name="Group 198"/>
              <p:cNvGrpSpPr>
                <a:grpSpLocks/>
              </p:cNvGrpSpPr>
              <p:nvPr/>
            </p:nvGrpSpPr>
            <p:grpSpPr bwMode="auto">
              <a:xfrm>
                <a:off x="3587" y="977"/>
                <a:ext cx="554" cy="391"/>
                <a:chOff x="3587" y="977"/>
                <a:chExt cx="554" cy="391"/>
              </a:xfrm>
            </p:grpSpPr>
            <p:sp>
              <p:nvSpPr>
                <p:cNvPr id="24645" name="AutoShape 19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3877" y="958"/>
                  <a:ext cx="132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6" name="AutoShape 20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3824" y="1002"/>
                  <a:ext cx="132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7" name="AutoShape 20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3785" y="1017"/>
                  <a:ext cx="132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48" name="AutoShape 20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3739" y="1033"/>
                  <a:ext cx="132" cy="4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642" name="Rectangle 203"/>
            <p:cNvSpPr>
              <a:spLocks noChangeArrowheads="1"/>
            </p:cNvSpPr>
            <p:nvPr/>
          </p:nvSpPr>
          <p:spPr bwMode="auto">
            <a:xfrm>
              <a:off x="3534" y="779"/>
              <a:ext cx="11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99" name="Line 204"/>
          <p:cNvSpPr>
            <a:spLocks noChangeShapeType="1"/>
          </p:cNvSpPr>
          <p:nvPr/>
        </p:nvSpPr>
        <p:spPr bwMode="auto">
          <a:xfrm flipV="1">
            <a:off x="5003800" y="2132013"/>
            <a:ext cx="360363" cy="12842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" name="Rectangle 205"/>
          <p:cNvSpPr>
            <a:spLocks noChangeArrowheads="1"/>
          </p:cNvSpPr>
          <p:nvPr/>
        </p:nvSpPr>
        <p:spPr bwMode="auto">
          <a:xfrm>
            <a:off x="4929188" y="908050"/>
            <a:ext cx="1658937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 без принуждения</a:t>
            </a:r>
          </a:p>
        </p:txBody>
      </p:sp>
      <p:sp>
        <p:nvSpPr>
          <p:cNvPr id="10446" name="Rectangle 206"/>
          <p:cNvSpPr>
            <a:spLocks noChangeArrowheads="1"/>
          </p:cNvSpPr>
          <p:nvPr/>
        </p:nvSpPr>
        <p:spPr bwMode="auto">
          <a:xfrm>
            <a:off x="6929438" y="4429125"/>
            <a:ext cx="1530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наводящие вопросы</a:t>
            </a:r>
            <a:r>
              <a:rPr lang="ru-RU" sz="2000">
                <a:solidFill>
                  <a:srgbClr val="000000"/>
                </a:solidFill>
              </a:rPr>
              <a:t/>
            </a:r>
            <a:br>
              <a:rPr lang="ru-RU" sz="2000">
                <a:solidFill>
                  <a:srgbClr val="000000"/>
                </a:solidFill>
              </a:rPr>
            </a:br>
            <a:endParaRPr lang="ru-RU" sz="2000">
              <a:solidFill>
                <a:srgbClr val="000000"/>
              </a:solidFill>
            </a:endParaRPr>
          </a:p>
        </p:txBody>
      </p:sp>
      <p:grpSp>
        <p:nvGrpSpPr>
          <p:cNvPr id="10401" name="Group 207"/>
          <p:cNvGrpSpPr>
            <a:grpSpLocks/>
          </p:cNvGrpSpPr>
          <p:nvPr/>
        </p:nvGrpSpPr>
        <p:grpSpPr bwMode="auto">
          <a:xfrm>
            <a:off x="1331913" y="2420938"/>
            <a:ext cx="2016125" cy="1738312"/>
            <a:chOff x="839" y="1525"/>
            <a:chExt cx="1270" cy="1095"/>
          </a:xfrm>
        </p:grpSpPr>
        <p:sp>
          <p:nvSpPr>
            <p:cNvPr id="24611" name="Oval 208"/>
            <p:cNvSpPr>
              <a:spLocks noChangeArrowheads="1"/>
            </p:cNvSpPr>
            <p:nvPr/>
          </p:nvSpPr>
          <p:spPr bwMode="auto">
            <a:xfrm>
              <a:off x="839" y="1525"/>
              <a:ext cx="1270" cy="1066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02" name="Group 209"/>
            <p:cNvGrpSpPr>
              <a:grpSpLocks/>
            </p:cNvGrpSpPr>
            <p:nvPr/>
          </p:nvGrpSpPr>
          <p:grpSpPr bwMode="auto">
            <a:xfrm>
              <a:off x="878" y="1559"/>
              <a:ext cx="1198" cy="1062"/>
              <a:chOff x="878" y="1559"/>
              <a:chExt cx="1198" cy="1062"/>
            </a:xfrm>
          </p:grpSpPr>
          <p:pic>
            <p:nvPicPr>
              <p:cNvPr id="24625" name="Picture 2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78" y="1559"/>
                <a:ext cx="1188" cy="10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4626" name="Oval 211"/>
              <p:cNvSpPr>
                <a:spLocks noChangeArrowheads="1"/>
              </p:cNvSpPr>
              <p:nvPr/>
            </p:nvSpPr>
            <p:spPr bwMode="auto">
              <a:xfrm>
                <a:off x="878" y="1559"/>
                <a:ext cx="1196" cy="1003"/>
              </a:xfrm>
              <a:prstGeom prst="ellipse">
                <a:avLst/>
              </a:prstGeom>
              <a:solidFill>
                <a:srgbClr val="99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627" name="Picture 2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8"/>
              <a:stretch>
                <a:fillRect/>
              </a:stretch>
            </p:blipFill>
            <p:spPr bwMode="auto">
              <a:xfrm>
                <a:off x="889" y="1600"/>
                <a:ext cx="876" cy="62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grpSp>
            <p:nvGrpSpPr>
              <p:cNvPr id="10403" name="Group 213"/>
              <p:cNvGrpSpPr>
                <a:grpSpLocks/>
              </p:cNvGrpSpPr>
              <p:nvPr/>
            </p:nvGrpSpPr>
            <p:grpSpPr bwMode="auto">
              <a:xfrm>
                <a:off x="1340" y="1961"/>
                <a:ext cx="736" cy="659"/>
                <a:chOff x="1340" y="1961"/>
                <a:chExt cx="736" cy="659"/>
              </a:xfrm>
            </p:grpSpPr>
            <p:grpSp>
              <p:nvGrpSpPr>
                <p:cNvPr id="10404" name="Group 214"/>
                <p:cNvGrpSpPr>
                  <a:grpSpLocks/>
                </p:cNvGrpSpPr>
                <p:nvPr/>
              </p:nvGrpSpPr>
              <p:grpSpPr bwMode="auto">
                <a:xfrm>
                  <a:off x="1507" y="1961"/>
                  <a:ext cx="569" cy="654"/>
                  <a:chOff x="1507" y="1961"/>
                  <a:chExt cx="569" cy="654"/>
                </a:xfrm>
              </p:grpSpPr>
              <p:sp>
                <p:nvSpPr>
                  <p:cNvPr id="24635" name="AutoShape 215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1812" y="1968"/>
                    <a:ext cx="155" cy="533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6" name="AutoShape 216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1771" y="2048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7" name="AutoShape 217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1736" y="2086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8" name="AutoShape 218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1690" y="2128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405" name="Group 219"/>
                <p:cNvGrpSpPr>
                  <a:grpSpLocks/>
                </p:cNvGrpSpPr>
                <p:nvPr/>
              </p:nvGrpSpPr>
              <p:grpSpPr bwMode="auto">
                <a:xfrm>
                  <a:off x="1340" y="2131"/>
                  <a:ext cx="702" cy="490"/>
                  <a:chOff x="1340" y="2131"/>
                  <a:chExt cx="702" cy="490"/>
                </a:xfrm>
              </p:grpSpPr>
              <p:sp>
                <p:nvSpPr>
                  <p:cNvPr id="24631" name="AutoShape 220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1715" y="2100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2" name="AutoShape 221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1647" y="2158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3" name="AutoShape 222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1598" y="2177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3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1541" y="2199"/>
                    <a:ext cx="155" cy="532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406" name="Group 224"/>
            <p:cNvGrpSpPr>
              <a:grpSpLocks/>
            </p:cNvGrpSpPr>
            <p:nvPr/>
          </p:nvGrpSpPr>
          <p:grpSpPr bwMode="auto">
            <a:xfrm>
              <a:off x="1452" y="1992"/>
              <a:ext cx="649" cy="581"/>
              <a:chOff x="1452" y="1992"/>
              <a:chExt cx="649" cy="581"/>
            </a:xfrm>
          </p:grpSpPr>
          <p:grpSp>
            <p:nvGrpSpPr>
              <p:cNvPr id="10407" name="Group 225"/>
              <p:cNvGrpSpPr>
                <a:grpSpLocks/>
              </p:cNvGrpSpPr>
              <p:nvPr/>
            </p:nvGrpSpPr>
            <p:grpSpPr bwMode="auto">
              <a:xfrm>
                <a:off x="1600" y="1992"/>
                <a:ext cx="502" cy="576"/>
                <a:chOff x="1600" y="1992"/>
                <a:chExt cx="502" cy="576"/>
              </a:xfrm>
            </p:grpSpPr>
            <p:sp>
              <p:nvSpPr>
                <p:cNvPr id="24621" name="AutoShape 226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1869" y="1998"/>
                  <a:ext cx="137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2" name="AutoShape 227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1834" y="2069"/>
                  <a:ext cx="137" cy="46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3" name="AutoShape 228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1801" y="2100"/>
                  <a:ext cx="137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4" name="AutoShape 229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1761" y="2138"/>
                  <a:ext cx="137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408" name="Group 230"/>
              <p:cNvGrpSpPr>
                <a:grpSpLocks/>
              </p:cNvGrpSpPr>
              <p:nvPr/>
            </p:nvGrpSpPr>
            <p:grpSpPr bwMode="auto">
              <a:xfrm>
                <a:off x="1452" y="2140"/>
                <a:ext cx="618" cy="432"/>
                <a:chOff x="1452" y="2140"/>
                <a:chExt cx="618" cy="432"/>
              </a:xfrm>
            </p:grpSpPr>
            <p:sp>
              <p:nvSpPr>
                <p:cNvPr id="24617" name="AutoShape 231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1782" y="2114"/>
                  <a:ext cx="138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8" name="AutoShape 232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1722" y="2165"/>
                  <a:ext cx="138" cy="46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19" name="AutoShape 233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1680" y="2183"/>
                  <a:ext cx="138" cy="468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20" name="AutoShape 234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1628" y="2200"/>
                  <a:ext cx="138" cy="469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4614" name="Rectangle 235"/>
            <p:cNvSpPr>
              <a:spLocks noChangeArrowheads="1"/>
            </p:cNvSpPr>
            <p:nvPr/>
          </p:nvSpPr>
          <p:spPr bwMode="auto">
            <a:xfrm>
              <a:off x="1425" y="1912"/>
              <a:ext cx="115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03" name="Line 236"/>
          <p:cNvSpPr>
            <a:spLocks noChangeShapeType="1"/>
          </p:cNvSpPr>
          <p:nvPr/>
        </p:nvSpPr>
        <p:spPr bwMode="auto">
          <a:xfrm>
            <a:off x="3276600" y="3500438"/>
            <a:ext cx="1295400" cy="1460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7" name="Rectangle 237"/>
          <p:cNvSpPr>
            <a:spLocks noChangeArrowheads="1"/>
          </p:cNvSpPr>
          <p:nvPr/>
        </p:nvSpPr>
        <p:spPr bwMode="auto">
          <a:xfrm>
            <a:off x="1619250" y="2636838"/>
            <a:ext cx="13684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опорные схемы </a:t>
            </a:r>
            <a:r>
              <a:rPr lang="ru-RU" sz="2000">
                <a:solidFill>
                  <a:srgbClr val="000000"/>
                </a:solidFill>
              </a:rPr>
              <a:t/>
            </a:r>
            <a:br>
              <a:rPr lang="ru-RU" sz="2000">
                <a:solidFill>
                  <a:srgbClr val="000000"/>
                </a:solidFill>
              </a:rPr>
            </a:b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39" name="Заголовок 3"/>
          <p:cNvSpPr txBox="1">
            <a:spLocks/>
          </p:cNvSpPr>
          <p:nvPr/>
        </p:nvSpPr>
        <p:spPr>
          <a:xfrm>
            <a:off x="785786" y="0"/>
            <a:ext cx="7358089" cy="928670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 методы и приемы </a:t>
            </a:r>
          </a:p>
        </p:txBody>
      </p:sp>
      <p:pic>
        <p:nvPicPr>
          <p:cNvPr id="240" name="Picture 5" descr="MC900432586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5" descr="MC900432586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0" name="Прямая соединительная линия 279"/>
          <p:cNvCxnSpPr>
            <a:endCxn id="24762" idx="2"/>
          </p:cNvCxnSpPr>
          <p:nvPr/>
        </p:nvCxnSpPr>
        <p:spPr>
          <a:xfrm rot="5400000" flipH="1" flipV="1">
            <a:off x="3767931" y="4044157"/>
            <a:ext cx="1089025" cy="852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10" name="Нижний колонтитул 28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  <p:sp>
        <p:nvSpPr>
          <p:cNvPr id="24609" name="Номер слайда 27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502260-1A93-47FB-BBC1-DE9D070EFE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1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1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1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1"/>
                            </p:stCondLst>
                            <p:childTnLst>
                              <p:par>
                                <p:cTn id="6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1"/>
                            </p:stCondLst>
                            <p:childTnLst>
                              <p:par>
                                <p:cTn id="7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1"/>
                            </p:stCondLst>
                            <p:childTnLst>
                              <p:par>
                                <p:cTn id="7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1"/>
                            </p:stCondLst>
                            <p:childTnLst>
                              <p:par>
                                <p:cTn id="8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1"/>
                            </p:stCondLst>
                            <p:childTnLst>
                              <p:par>
                                <p:cTn id="9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1"/>
                            </p:stCondLst>
                            <p:childTnLst>
                              <p:par>
                                <p:cTn id="10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Фото Абрамов\спортивные фото\Спортивные мероприятия\DSC_3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42672"/>
          </a:xfrm>
          <a:prstGeom prst="rect">
            <a:avLst/>
          </a:prstGeom>
          <a:noFill/>
        </p:spPr>
      </p:pic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285720" y="0"/>
            <a:ext cx="8429684" cy="10001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5"/>
          <p:cNvSpPr txBox="1"/>
          <p:nvPr/>
        </p:nvSpPr>
        <p:spPr>
          <a:xfrm>
            <a:off x="0" y="214290"/>
            <a:ext cx="9144004" cy="822412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kern="0" dirty="0" smtClean="0">
                <a:solidFill>
                  <a:srgbClr val="000000"/>
                </a:solidFill>
                <a:latin typeface="Calibri"/>
              </a:rPr>
              <a:t>Алгоритм </a:t>
            </a:r>
            <a:r>
              <a:rPr lang="ru-RU" sz="2400" b="1" i="1" kern="0" dirty="0">
                <a:solidFill>
                  <a:srgbClr val="000000"/>
                </a:solidFill>
                <a:latin typeface="Calibri"/>
              </a:rPr>
              <a:t>реализации </a:t>
            </a:r>
            <a:r>
              <a:rPr lang="ru-RU" sz="2400" b="1" i="1" kern="0" dirty="0" smtClean="0">
                <a:solidFill>
                  <a:srgbClr val="000000"/>
                </a:solidFill>
                <a:latin typeface="Calibri"/>
              </a:rPr>
              <a:t>задач  </a:t>
            </a:r>
            <a:r>
              <a:rPr lang="ru-RU" sz="2400" b="1" i="1" kern="0" dirty="0">
                <a:solidFill>
                  <a:srgbClr val="000000"/>
                </a:solidFill>
                <a:latin typeface="Calibri"/>
              </a:rPr>
              <a:t>(коррекционно-развивающая направленность</a:t>
            </a:r>
            <a:r>
              <a:rPr lang="ru-RU" sz="2400" b="1" i="1" kern="0" dirty="0" smtClean="0">
                <a:solidFill>
                  <a:srgbClr val="000000"/>
                </a:solidFill>
                <a:latin typeface="Calibri"/>
              </a:rPr>
              <a:t>)</a:t>
            </a:r>
            <a:endParaRPr lang="ru-RU" sz="2400" b="1" i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202372" y="1160748"/>
            <a:ext cx="6739249" cy="36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Мобилизация механизма компенсации каждого </a:t>
            </a: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ученика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0" y="1679203"/>
            <a:ext cx="9144000" cy="36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Формирование продуктивных способов обработки и отработки учебной информации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1202372" y="2392083"/>
            <a:ext cx="6739249" cy="36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Усиление мотивационной направленности учебного </a:t>
            </a: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поведения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2643175" y="3826454"/>
            <a:ext cx="4143403" cy="36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Развитие динамичности </a:t>
            </a: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восприятия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785919" y="4409720"/>
            <a:ext cx="5857916" cy="36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Развитие координации и дифференции движения </a:t>
            </a: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тела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1643043" y="4887036"/>
            <a:ext cx="6000792" cy="36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Поэтапная работа по овладению двигательных </a:t>
            </a:r>
            <a:r>
              <a:rPr lang="ru-RU" kern="0" dirty="0" smtClean="0">
                <a:solidFill>
                  <a:srgbClr val="000000"/>
                </a:solidFill>
                <a:latin typeface="Calibri"/>
              </a:rPr>
              <a:t>приемов:</a:t>
            </a:r>
            <a:endParaRPr lang="ru-RU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Прямоугольник 27"/>
          <p:cNvSpPr/>
          <p:nvPr/>
        </p:nvSpPr>
        <p:spPr>
          <a:xfrm>
            <a:off x="5932810" y="5429264"/>
            <a:ext cx="1231212" cy="1285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Прямоугольник 33"/>
          <p:cNvSpPr/>
          <p:nvPr/>
        </p:nvSpPr>
        <p:spPr>
          <a:xfrm>
            <a:off x="1643042" y="5429264"/>
            <a:ext cx="1296008" cy="1285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2927" tIns="41469" rIns="82927" bIns="41469" anchor="ctr" anchorCtr="1" compatLnSpc="1"/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TextBox 34"/>
          <p:cNvSpPr txBox="1"/>
          <p:nvPr/>
        </p:nvSpPr>
        <p:spPr>
          <a:xfrm>
            <a:off x="165572" y="5429264"/>
            <a:ext cx="1425608" cy="1314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Calibri"/>
              </a:rPr>
              <a:t>Показ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kern="0" dirty="0">
                <a:solidFill>
                  <a:srgbClr val="000000"/>
                </a:solidFill>
                <a:latin typeface="Calibri"/>
              </a:rPr>
              <a:t>приемов слитно, в нормальном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темпе</a:t>
            </a: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1526376" y="5500702"/>
            <a:ext cx="1425608" cy="1068633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Calibri"/>
              </a:rPr>
              <a:t>Показ приемов в замедленном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темпе</a:t>
            </a: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2928926" y="5429264"/>
            <a:ext cx="1425608" cy="1314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Calibri"/>
              </a:rPr>
              <a:t>Замедленный темп, с остановкой в характерных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моментах</a:t>
            </a: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4377602" y="5429263"/>
            <a:ext cx="1490412" cy="1314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Calibri"/>
              </a:rPr>
              <a:t>Показ приемов, с расчленением приема на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элементы</a:t>
            </a: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TextBox 38"/>
          <p:cNvSpPr txBox="1"/>
          <p:nvPr/>
        </p:nvSpPr>
        <p:spPr>
          <a:xfrm>
            <a:off x="5868006" y="5572140"/>
            <a:ext cx="1360812" cy="822412"/>
          </a:xfrm>
          <a:prstGeom prst="rect">
            <a:avLst/>
          </a:prstGeom>
          <a:noFill/>
          <a:ln>
            <a:noFill/>
          </a:ln>
        </p:spPr>
        <p:txBody>
          <a:bodyPr vert="horz" wrap="square" lIns="82927" tIns="41469" rIns="82927" bIns="41469" anchor="t" anchorCtr="1" compatLnSpc="1">
            <a:spAutoFit/>
          </a:bodyPr>
          <a:lstStyle/>
          <a:p>
            <a:pPr algn="ctr"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Calibri"/>
              </a:rPr>
              <a:t>Показ </a:t>
            </a:r>
            <a:r>
              <a:rPr lang="ru-RU" sz="1600" kern="0" dirty="0" err="1">
                <a:solidFill>
                  <a:srgbClr val="000000"/>
                </a:solidFill>
                <a:latin typeface="Calibri"/>
              </a:rPr>
              <a:t>неправиль-ного</a:t>
            </a:r>
            <a:r>
              <a:rPr lang="ru-RU" sz="16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приема</a:t>
            </a: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7293624" y="5429264"/>
            <a:ext cx="1493218" cy="13148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2927" tIns="41469" rIns="82927" bIns="41469" anchor="t" anchorCtr="0" compatLnSpc="1">
            <a:spAutoFit/>
          </a:bodyPr>
          <a:lstStyle/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solidFill>
                  <a:srgbClr val="000000"/>
                </a:solidFill>
                <a:latin typeface="Calibri"/>
              </a:rPr>
              <a:t>Показ </a:t>
            </a:r>
            <a:endParaRPr lang="ru-RU" sz="1600" kern="0" dirty="0" smtClean="0">
              <a:solidFill>
                <a:srgbClr val="000000"/>
              </a:solidFill>
              <a:latin typeface="Calibri"/>
            </a:endParaRPr>
          </a:p>
          <a:p>
            <a:pPr defTabSz="82928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приема </a:t>
            </a:r>
            <a:r>
              <a:rPr lang="ru-RU" sz="1600" kern="0" dirty="0">
                <a:solidFill>
                  <a:srgbClr val="000000"/>
                </a:solidFill>
                <a:latin typeface="Calibri"/>
              </a:rPr>
              <a:t>слитно, в нормальном рабочем </a:t>
            </a:r>
            <a:r>
              <a:rPr lang="ru-RU" sz="1600" kern="0" dirty="0" smtClean="0">
                <a:solidFill>
                  <a:srgbClr val="000000"/>
                </a:solidFill>
                <a:latin typeface="Calibri"/>
              </a:rPr>
              <a:t>темпе</a:t>
            </a:r>
            <a:endParaRPr lang="ru-RU" sz="1600" kern="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4" name="Прямая соединительная линия 41"/>
          <p:cNvCxnSpPr/>
          <p:nvPr/>
        </p:nvCxnSpPr>
        <p:spPr>
          <a:xfrm>
            <a:off x="1461582" y="5762061"/>
            <a:ext cx="129600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25" name="Прямая соединительная линия 54"/>
          <p:cNvCxnSpPr/>
          <p:nvPr/>
        </p:nvCxnSpPr>
        <p:spPr>
          <a:xfrm>
            <a:off x="2887189" y="5762061"/>
            <a:ext cx="129600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26" name="Прямая соединительная линия 58"/>
          <p:cNvCxnSpPr/>
          <p:nvPr/>
        </p:nvCxnSpPr>
        <p:spPr>
          <a:xfrm>
            <a:off x="4312797" y="5826872"/>
            <a:ext cx="129600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27" name="Прямая соединительная линия 71"/>
          <p:cNvCxnSpPr/>
          <p:nvPr/>
        </p:nvCxnSpPr>
        <p:spPr>
          <a:xfrm>
            <a:off x="5803210" y="5891674"/>
            <a:ext cx="129600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28" name="Прямая соединительная линия 41"/>
          <p:cNvCxnSpPr/>
          <p:nvPr/>
        </p:nvCxnSpPr>
        <p:spPr>
          <a:xfrm>
            <a:off x="7164015" y="5891674"/>
            <a:ext cx="129600" cy="0"/>
          </a:xfrm>
          <a:prstGeom prst="straightConnector1">
            <a:avLst/>
          </a:prstGeom>
          <a:noFill/>
          <a:ln w="38103">
            <a:solidFill>
              <a:srgbClr val="0000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2" name="Picture 5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MC90043258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85728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61967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технологии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уроках музыки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7"/>
          <p:cNvSpPr txBox="1">
            <a:spLocks/>
          </p:cNvSpPr>
          <p:nvPr/>
        </p:nvSpPr>
        <p:spPr>
          <a:xfrm>
            <a:off x="0" y="1428736"/>
            <a:ext cx="9144000" cy="14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Музыка воздействует на многие сферы жизнедеятельности через три основных фактора: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вибрационный, физиологический и психологический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поэтому в работе используются следующие методы и приемы: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7"/>
          <p:cNvSpPr txBox="1">
            <a:spLocks/>
          </p:cNvSpPr>
          <p:nvPr/>
        </p:nvSpPr>
        <p:spPr bwMode="auto">
          <a:xfrm>
            <a:off x="323528" y="3352800"/>
            <a:ext cx="4748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2000" b="1" i="1" kern="0" dirty="0" smtClean="0">
                <a:cs typeface="Times New Roman" pitchFamily="18" charset="0"/>
              </a:rPr>
              <a:t>1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b="1" kern="0" dirty="0" err="1">
                <a:latin typeface="Times New Roman" pitchFamily="18" charset="0"/>
                <a:cs typeface="Times New Roman" pitchFamily="18" charset="0"/>
              </a:rPr>
              <a:t>Вокалотерапия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0" dirty="0" err="1" smtClean="0">
                <a:latin typeface="Times New Roman" pitchFamily="18" charset="0"/>
                <a:cs typeface="Times New Roman" pitchFamily="18" charset="0"/>
              </a:rPr>
              <a:t>Ритмотерапия</a:t>
            </a:r>
            <a:endParaRPr lang="ru-RU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(ритмические и музыкально-ритмические </a:t>
            </a:r>
            <a:endParaRPr lang="ru-RU" sz="2000" b="1" kern="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, ритмическая импровизация)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Музыкотерапия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5. Дыхательные упражнения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endParaRPr lang="ru-RU" altLang="ru-RU" sz="2800" kern="0" dirty="0">
              <a:latin typeface="+mn-lt"/>
              <a:cs typeface="+mn-cs"/>
            </a:endParaRPr>
          </a:p>
        </p:txBody>
      </p:sp>
      <p:pic>
        <p:nvPicPr>
          <p:cNvPr id="6146" name="Picture 2" descr="C:\Users\мк\Desktop\P1000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571744"/>
            <a:ext cx="4929190" cy="4286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8744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Применение оборудования для проведения  минуток отдыха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Спирографы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Спирог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Ленточки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2198618" cy="21363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2342634" cy="230425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4176464" cy="21602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H:\DCIM\105_PANA\P1050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437112"/>
            <a:ext cx="2376264" cy="22322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" descr="H:\DCIM\105_PANA\P1050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357694"/>
            <a:ext cx="2232248" cy="23443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1395</TotalTime>
  <Words>433</Words>
  <Application>Microsoft Office PowerPoint</Application>
  <PresentationFormat>Экран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государственное казенное общеобразовательное учреждение Свердловской области «Асбестовская школа-интернат, реализующая адаптированные основные общеобразовательные программы»</vt:lpstr>
      <vt:lpstr>Здоровьесберегающая среда   пространство, окружающее обучающихся во время пребывания в школе: экологическое, эмоционально-поведенческое, воспитательное, открытое информационно-образовательное пространство </vt:lpstr>
      <vt:lpstr>Слайд 3</vt:lpstr>
      <vt:lpstr>Слайд 4</vt:lpstr>
      <vt:lpstr>Слайд 5</vt:lpstr>
      <vt:lpstr>Слайд 6</vt:lpstr>
      <vt:lpstr>Слайд 7</vt:lpstr>
      <vt:lpstr>Здоровьесберегающие технологии  на уроках музыки</vt:lpstr>
      <vt:lpstr>Применение оборудования для проведения  минуток отдыха   Спирографы    Спирог                            Пазлы                          Ленточки</vt:lpstr>
      <vt:lpstr>                         Создание благоприятной психологической атмосферы через разнообразные виды деятельности                                                                                     </vt:lpstr>
      <vt:lpstr>Слайд 11</vt:lpstr>
      <vt:lpstr>Слайд 12</vt:lpstr>
      <vt:lpstr>   Здоровьесбережение  на  уроках     позволяет прочно усваивать содержание образования, способствуя повышению познавательной активности обучающихся с задержкой психического развития   </vt:lpstr>
      <vt:lpstr>   Проведение тематических групповых занятий и  ролевых  игр </vt:lpstr>
      <vt:lpstr>Внеклассная работа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Федеральный закон Российской Федерации от 29 декабря 2012 г. N 273-ФЗ "Об образовании в Российской Федерации".  2. Приказ Министерства образования и науки Российской Федерации от 17 декабря 2010 г. № 1897 «Об утверждении федерального государственного образовательного стандарта основного общего образования».  3. Приказ Министерства образования и науки РФ от 29 декабря 2014 г. № 1644 «О внесении изменений в приказ Министерства образования и науки Российской Федерации от 17 декабря 2010 г. № 1897 «Об утверждении федерального государственного образовательного стандарта основного общего образования».  4. Приказ Минобрнауки России от 31.12.2015 № 1577 «О внесении изменений в федеральный государственный образовательный стандарт основного общего образования, утверждённый приказом Министерства образования и науки Российской Федерации от 17.12.2010 № 1897». Программы Министерства образования РФ: ООО (авторские программы, утверждённые МО РФ в соответствии с требованиями ФГОС ООО).  5. Постановление Главного государственного санитарного врача РФ от 10.07.2015 N 26 "Об утверждении СанПиН 2.4.2.3286-15 "Санитарно-эпидемиологические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здоровья" (Зарегистрировано в Минюсте России 14.08.2015).</dc:title>
  <dc:creator>мк</dc:creator>
  <cp:lastModifiedBy>Windows User</cp:lastModifiedBy>
  <cp:revision>87</cp:revision>
  <dcterms:created xsi:type="dcterms:W3CDTF">2016-12-13T15:19:40Z</dcterms:created>
  <dcterms:modified xsi:type="dcterms:W3CDTF">2018-03-30T09:51:05Z</dcterms:modified>
</cp:coreProperties>
</file>