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68628-79D4-4CA1-A80B-A1227218FDA5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155EC-1BE2-4423-9B80-0C9AC087AA5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100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442233"/>
            <a:ext cx="4045200" cy="2381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97999" y="6251679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CB1C625-B4FB-436C-A13D-745DD5FB08CF}" type="datetimeFigureOut">
              <a:rPr lang="ru-RU" smtClean="0"/>
              <a:t>01.04.2018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A2EBB7-D418-4806-9F14-243A445686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gogical_dictionary.academic.ru/468/%D0%92%D0%B0%D0%BB%D0%B5%D0%BE%D0%BB%D0%BE%D0%B3%D0%B8%D1%8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44250" y="1917600"/>
            <a:ext cx="8455500" cy="28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Здоровьесбережение - как одно из важнейших направлений работы школы</a:t>
            </a:r>
            <a:endParaRPr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0" y="0"/>
            <a:ext cx="3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subTitle" idx="1"/>
          </p:nvPr>
        </p:nvSpPr>
        <p:spPr>
          <a:xfrm>
            <a:off x="323528" y="188640"/>
            <a:ext cx="3698400" cy="468052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41. Охрана здоровья обучающихся</a:t>
            </a:r>
            <a:endParaRPr sz="16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42. 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48. Обязанности и ответственность педагогических работников</a:t>
            </a: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 dirty="0"/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/>
              <a:t> </a:t>
            </a:r>
            <a:endParaRPr sz="140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4932040" y="260648"/>
            <a:ext cx="3777900" cy="55672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Педагогические работники обязаны:</a:t>
            </a:r>
            <a:endParaRPr sz="16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4) развивать у обучающихся познавательную активность, самостоятельность, инициативу, творческие способности, формировать гражданскую позицию, способность к труду и жизни в условиях современного мира, </a:t>
            </a:r>
            <a:r>
              <a:rPr lang="ru" sz="16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у обучающихся культуру здорового и безопасного  образа жизни;</a:t>
            </a:r>
            <a:endParaRPr sz="160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600" b="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6) учитывать особенности психофизического развития обучающихся и состояние их здоровья, соблюдать специальные условия, необходимые для получения образования лицами с ограниченными возможностями здоровья, взаимодействовать при необходимости с медицинскими организациями;</a:t>
            </a:r>
            <a:endParaRPr sz="16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1400" b="0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344250" y="361400"/>
            <a:ext cx="8455500" cy="13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Федеральный закон от 29.12.2012 N 273-ФЗ  </a:t>
            </a: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"Об образовании в Российской Федерации"</a:t>
            </a:r>
            <a:endParaRPr sz="1800"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251520" y="404664"/>
            <a:ext cx="3872100" cy="4436400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28.  Компетенция, права, обязанности и ответственность образовательной организации п. 3 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15) создание необходимых условий для охраны и укрепления здоровья, организации питания обучающихся и работников образовательной организации;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16) создание условий для занятия обучающимися физической культурой и спортом;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66" name="Shape 66"/>
          <p:cNvSpPr txBox="1">
            <a:spLocks noGrp="1"/>
          </p:cNvSpPr>
          <p:nvPr>
            <p:ph type="subTitle" idx="1"/>
          </p:nvPr>
        </p:nvSpPr>
        <p:spPr>
          <a:xfrm>
            <a:off x="4572000" y="1556792"/>
            <a:ext cx="3872100" cy="3633797"/>
          </a:xfrm>
          <a:prstGeom prst="rect">
            <a:avLst/>
          </a:prstGeom>
          <a:solidFill>
            <a:srgbClr val="666666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Статья 37. Организация питания обучающихся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Организация питания обучающихся возлагается на организации, осуществляющие образовательную деятельность.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4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Расписание занятий должно предусматривать перерыв достаточной продолжительности для питания обучающихся.</a:t>
            </a:r>
            <a:endParaRPr sz="14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-252536" y="476672"/>
            <a:ext cx="8724000" cy="18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u="sng" dirty="0">
                <a:solidFill>
                  <a:srgbClr val="5F5DB7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Валеология</a:t>
            </a:r>
            <a:r>
              <a:rPr lang="ru" sz="2400" dirty="0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— (лат. valeo здравствовать, logos наука)    - наука о здоровье, о механизмах сохранения и укрепления здоровья человека.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179512" y="2060848"/>
            <a:ext cx="4061643" cy="3456384"/>
          </a:xfrm>
          <a:prstGeom prst="rect">
            <a:avLst/>
          </a:prstGeom>
          <a:solidFill>
            <a:srgbClr val="434343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ru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Валеологическая программа и </a:t>
            </a:r>
            <a:r>
              <a:rPr lang="ru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инструментарий.</a:t>
            </a:r>
          </a:p>
          <a:p>
            <a:pPr algn="l">
              <a:spcBef>
                <a:spcPts val="0"/>
              </a:spcBef>
            </a:pPr>
            <a:endParaRPr lang="en-US" sz="2000" dirty="0" smtClean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>
              <a:spcBef>
                <a:spcPts val="0"/>
              </a:spcBef>
            </a:pPr>
            <a:r>
              <a:rPr lang="ru-RU" sz="2000" dirty="0" err="1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Валеологическая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программа и инструментарий к ней - обязательная  составляющая любого предметного кабинета.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ументарий </a:t>
            </a:r>
            <a:r>
              <a:rPr lang="ru" sz="20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 ней - обязательная  составляющая любого предметного кабинета.</a:t>
            </a:r>
            <a:endParaRPr sz="2000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8" name="Shape 9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427985" y="2060849"/>
            <a:ext cx="4596072" cy="4658954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924400" y="210600"/>
            <a:ext cx="4031976" cy="3528133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4" name="Shape 104"/>
          <p:cNvSpPr txBox="1"/>
          <p:nvPr/>
        </p:nvSpPr>
        <p:spPr>
          <a:xfrm>
            <a:off x="220250" y="0"/>
            <a:ext cx="3847800" cy="4797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Приложением  к валеологической программе  могут быть накопительные   папки: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 гимнастикой   для глаз;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 комплексами    для развития мелкой  моторики  (пальчиковая гимнастика);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 с физкультминутками;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 комплексами   для самомассажа;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 нетрадиционными  здоровьеразвивающими технологиями;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b="1" dirty="0">
                <a:latin typeface="Times New Roman"/>
                <a:ea typeface="Times New Roman"/>
                <a:cs typeface="Times New Roman"/>
                <a:sym typeface="Times New Roman"/>
              </a:rPr>
              <a:t>с советами  для родителей  по вопросам  здоровьесбережения;</a:t>
            </a:r>
            <a:endParaRPr sz="19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Shape 105"/>
          <p:cNvSpPr txBox="1"/>
          <p:nvPr/>
        </p:nvSpPr>
        <p:spPr>
          <a:xfrm>
            <a:off x="7464600" y="247233"/>
            <a:ext cx="1634400" cy="23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Валеологический инструментарий учителя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>
                <a:latin typeface="Times New Roman"/>
                <a:ea typeface="Times New Roman"/>
                <a:cs typeface="Times New Roman"/>
                <a:sym typeface="Times New Roman"/>
              </a:rPr>
              <a:t>1 КК Лапшиной Д.Д.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6" name="Shape 10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355976" y="3450799"/>
            <a:ext cx="4464496" cy="340720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72000" y="1988840"/>
            <a:ext cx="4335829" cy="4631363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2" name="Shape 11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 rot="10800000">
            <a:off x="-82475" y="15701"/>
            <a:ext cx="4642700" cy="684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/>
        </p:nvSpPr>
        <p:spPr>
          <a:xfrm>
            <a:off x="4866600" y="5821767"/>
            <a:ext cx="4119900" cy="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Инструментарий   учителя-логопеда ВКК Борисовой Т.Г.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ctrTitle" idx="4294967295"/>
          </p:nvPr>
        </p:nvSpPr>
        <p:spPr>
          <a:xfrm>
            <a:off x="4703000" y="15700"/>
            <a:ext cx="4440900" cy="1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dirty="0">
                <a:solidFill>
                  <a:schemeClr val="bg1"/>
                </a:solidFill>
                <a:highlight>
                  <a:srgbClr val="00FFFF"/>
                </a:highlight>
                <a:latin typeface="Times New Roman" pitchFamily="18" charset="0"/>
                <a:cs typeface="Times New Roman" pitchFamily="18" charset="0"/>
              </a:rPr>
              <a:t>Гимнастика для снятия напряжения с глаз и профилактика нарушений зрения - один из обязательных этапов урока.</a:t>
            </a:r>
            <a:endParaRPr sz="2000" dirty="0">
              <a:solidFill>
                <a:schemeClr val="bg1"/>
              </a:solidFill>
              <a:highlight>
                <a:srgbClr val="00FFFF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" name="Shape 115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179512" y="259134"/>
            <a:ext cx="4176464" cy="5355101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16" name="Shape 116"/>
          <p:cNvSpPr txBox="1"/>
          <p:nvPr/>
        </p:nvSpPr>
        <p:spPr>
          <a:xfrm>
            <a:off x="297975" y="5821533"/>
            <a:ext cx="3899700" cy="9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highlight>
                  <a:srgbClr val="FFFF00"/>
                </a:highlight>
              </a:rPr>
              <a:t>В каждом кабинете оформлен стенд "Сиди правильно"</a:t>
            </a:r>
            <a:endParaRPr sz="1800" b="1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 cstate="print">
            <a:alphaModFix/>
          </a:blip>
          <a:srcRect r="9657"/>
          <a:stretch/>
        </p:blipFill>
        <p:spPr>
          <a:xfrm>
            <a:off x="103624" y="165534"/>
            <a:ext cx="4828415" cy="4399031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2" name="Shape 122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067944" y="2677567"/>
            <a:ext cx="4923661" cy="3938596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3" name="Shape 123"/>
          <p:cNvSpPr txBox="1"/>
          <p:nvPr/>
        </p:nvSpPr>
        <p:spPr>
          <a:xfrm>
            <a:off x="194350" y="4888700"/>
            <a:ext cx="3705300" cy="17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Валеологический инструментарий для проведения пальчиковой гимнастики учителя ВКК Ивановой П.А.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Shape 124"/>
          <p:cNvSpPr txBox="1"/>
          <p:nvPr/>
        </p:nvSpPr>
        <p:spPr>
          <a:xfrm>
            <a:off x="4975075" y="500967"/>
            <a:ext cx="3783000" cy="18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ru" sz="1800" b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Валеологический инструментарий для развития мелкой моторики учителя  ВКК   Комаровой Е.А.</a:t>
            </a:r>
            <a:endParaRPr sz="1800" b="1">
              <a:solidFill>
                <a:schemeClr val="dk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0800000">
            <a:off x="11775" y="15701"/>
            <a:ext cx="4548450" cy="68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281251" y="255934"/>
            <a:ext cx="4278979" cy="3866628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Shape 131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5794076" y="3710367"/>
            <a:ext cx="3175695" cy="2698237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Shape 132"/>
          <p:cNvPicPr preferRelativeResize="0"/>
          <p:nvPr/>
        </p:nvPicPr>
        <p:blipFill rotWithShape="1">
          <a:blip r:embed="rId6" cstate="print">
            <a:alphaModFix/>
          </a:blip>
          <a:srcRect r="5606"/>
          <a:stretch/>
        </p:blipFill>
        <p:spPr>
          <a:xfrm>
            <a:off x="4826976" y="140667"/>
            <a:ext cx="4088425" cy="3358671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Shape 133"/>
          <p:cNvPicPr preferRelativeResize="0"/>
          <p:nvPr/>
        </p:nvPicPr>
        <p:blipFill rotWithShape="1">
          <a:blip r:embed="rId7" cstate="print">
            <a:alphaModFix/>
          </a:blip>
          <a:srcRect l="7644" r="5677"/>
          <a:stretch/>
        </p:blipFill>
        <p:spPr>
          <a:xfrm>
            <a:off x="2507727" y="1958371"/>
            <a:ext cx="3286345" cy="3229096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4" name="Shape 134"/>
          <p:cNvSpPr txBox="1"/>
          <p:nvPr/>
        </p:nvSpPr>
        <p:spPr>
          <a:xfrm>
            <a:off x="250575" y="5187467"/>
            <a:ext cx="4088400" cy="1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Shape 135"/>
          <p:cNvSpPr txBox="1"/>
          <p:nvPr/>
        </p:nvSpPr>
        <p:spPr>
          <a:xfrm>
            <a:off x="342900" y="5820500"/>
            <a:ext cx="5301600" cy="8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Shape 136"/>
          <p:cNvSpPr txBox="1"/>
          <p:nvPr/>
        </p:nvSpPr>
        <p:spPr>
          <a:xfrm>
            <a:off x="263775" y="5187633"/>
            <a:ext cx="4958700" cy="1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Валеологический инструментарий для развития общей и мелкой моторики (физкультминутки ) учителя ВКК Коротеевой Н.П.</a:t>
            </a:r>
            <a:endParaRPr sz="1800"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 rot="10800000">
            <a:off x="0" y="7851"/>
            <a:ext cx="4548450" cy="68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4" cstate="print">
            <a:alphaModFix/>
          </a:blip>
          <a:srcRect r="9338"/>
          <a:stretch/>
        </p:blipFill>
        <p:spPr>
          <a:xfrm rot="5400000">
            <a:off x="-962683" y="1330835"/>
            <a:ext cx="5855693" cy="3571303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3" name="Shape 143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4211960" y="2514833"/>
            <a:ext cx="4835341" cy="3991499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4" name="Shape 144"/>
          <p:cNvSpPr txBox="1"/>
          <p:nvPr/>
        </p:nvSpPr>
        <p:spPr>
          <a:xfrm>
            <a:off x="4695175" y="7867"/>
            <a:ext cx="4352100" cy="23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Составной частью валеологической программы являются информационные материалы, рекомендации для родителей по вопросам сохранения и укрепления здоровья обучающихся.</a:t>
            </a:r>
            <a:endParaRPr sz="1800" b="1" dirty="0">
              <a:solidFill>
                <a:schemeClr val="bg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</TotalTime>
  <Words>413</Words>
  <Application>Microsoft Office PowerPoint</Application>
  <PresentationFormat>Экран (4:3)</PresentationFormat>
  <Paragraphs>50</Paragraphs>
  <Slides>9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Здоровьесбережение - как одно из важнейших направлений работы школы</vt:lpstr>
      <vt:lpstr>Слайд 2</vt:lpstr>
      <vt:lpstr>Федеральный закон от 29.12.2012 N 273-ФЗ   "Об образовании в Российской Федерации"</vt:lpstr>
      <vt:lpstr>Валеология — (лат. valeo здравствовать, logos наука)    - наука о здоровье, о механизмах сохранения и укрепления здоровья человека.</vt:lpstr>
      <vt:lpstr>Слайд 5</vt:lpstr>
      <vt:lpstr>Гимнастика для снятия напряжения с глаз и профилактика нарушений зрения - один из обязательных этапов урока.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Здоровьесбережение - как одно из важнейших направлений работы школы</dc:title>
  <dc:creator>Елена</dc:creator>
  <cp:lastModifiedBy>Елена</cp:lastModifiedBy>
  <cp:revision>2</cp:revision>
  <dcterms:created xsi:type="dcterms:W3CDTF">2018-04-01T16:35:50Z</dcterms:created>
  <dcterms:modified xsi:type="dcterms:W3CDTF">2018-04-01T16:48:06Z</dcterms:modified>
</cp:coreProperties>
</file>