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0890795-C921-46D2-9993-CCBC6C40F98A}" type="datetimeFigureOut">
              <a:rPr lang="ru-RU" smtClean="0"/>
              <a:t>03.05.2013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0003B29-E1C3-4CA6-AD8E-4AE671D0F046}"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0890795-C921-46D2-9993-CCBC6C40F98A}" type="datetimeFigureOut">
              <a:rPr lang="ru-RU" smtClean="0"/>
              <a:t>03.05.2013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0003B29-E1C3-4CA6-AD8E-4AE671D0F046}"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0890795-C921-46D2-9993-CCBC6C40F98A}" type="datetimeFigureOut">
              <a:rPr lang="ru-RU" smtClean="0"/>
              <a:t>03.05.2013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0003B29-E1C3-4CA6-AD8E-4AE671D0F046}"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0890795-C921-46D2-9993-CCBC6C40F98A}" type="datetimeFigureOut">
              <a:rPr lang="ru-RU" smtClean="0"/>
              <a:t>03.05.2013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0003B29-E1C3-4CA6-AD8E-4AE671D0F046}"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0890795-C921-46D2-9993-CCBC6C40F98A}" type="datetimeFigureOut">
              <a:rPr lang="ru-RU" smtClean="0"/>
              <a:t>03.05.2013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0003B29-E1C3-4CA6-AD8E-4AE671D0F046}"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0890795-C921-46D2-9993-CCBC6C40F98A}" type="datetimeFigureOut">
              <a:rPr lang="ru-RU" smtClean="0"/>
              <a:t>03.05.2013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0003B29-E1C3-4CA6-AD8E-4AE671D0F046}"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0890795-C921-46D2-9993-CCBC6C40F98A}" type="datetimeFigureOut">
              <a:rPr lang="ru-RU" smtClean="0"/>
              <a:t>03.05.2013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0003B29-E1C3-4CA6-AD8E-4AE671D0F046}"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0890795-C921-46D2-9993-CCBC6C40F98A}" type="datetimeFigureOut">
              <a:rPr lang="ru-RU" smtClean="0"/>
              <a:t>03.05.2013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0003B29-E1C3-4CA6-AD8E-4AE671D0F046}"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0890795-C921-46D2-9993-CCBC6C40F98A}" type="datetimeFigureOut">
              <a:rPr lang="ru-RU" smtClean="0"/>
              <a:t>03.05.2013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0003B29-E1C3-4CA6-AD8E-4AE671D0F046}"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0890795-C921-46D2-9993-CCBC6C40F98A}" type="datetimeFigureOut">
              <a:rPr lang="ru-RU" smtClean="0"/>
              <a:t>03.05.2013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0003B29-E1C3-4CA6-AD8E-4AE671D0F046}"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30890795-C921-46D2-9993-CCBC6C40F98A}" type="datetimeFigureOut">
              <a:rPr lang="ru-RU" smtClean="0"/>
              <a:t>03.05.2013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0003B29-E1C3-4CA6-AD8E-4AE671D0F046}"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890795-C921-46D2-9993-CCBC6C40F98A}" type="datetimeFigureOut">
              <a:rPr lang="ru-RU" smtClean="0"/>
              <a:t>03.05.2013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003B29-E1C3-4CA6-AD8E-4AE671D0F046}"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descr="images.jpe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ctrTitle"/>
          </p:nvPr>
        </p:nvSpPr>
        <p:spPr>
          <a:xfrm>
            <a:off x="685800" y="260648"/>
            <a:ext cx="7772400" cy="1728192"/>
          </a:xfrm>
        </p:spPr>
        <p:txBody>
          <a:bodyPr>
            <a:normAutofit/>
          </a:bodyPr>
          <a:lstStyle/>
          <a:p>
            <a:r>
              <a:rPr lang="ru-RU" sz="8000" dirty="0" smtClean="0"/>
              <a:t>9 мая.</a:t>
            </a:r>
            <a:endParaRPr lang="ru-RU" sz="8000" dirty="0"/>
          </a:p>
        </p:txBody>
      </p:sp>
      <p:sp>
        <p:nvSpPr>
          <p:cNvPr id="3" name="Подзаголовок 2"/>
          <p:cNvSpPr>
            <a:spLocks noGrp="1"/>
          </p:cNvSpPr>
          <p:nvPr>
            <p:ph type="subTitle" idx="1"/>
          </p:nvPr>
        </p:nvSpPr>
        <p:spPr>
          <a:xfrm>
            <a:off x="2267744" y="4869160"/>
            <a:ext cx="6876256" cy="1988840"/>
          </a:xfrm>
        </p:spPr>
        <p:txBody>
          <a:bodyPr>
            <a:normAutofit/>
          </a:bodyPr>
          <a:lstStyle/>
          <a:p>
            <a:pPr algn="l"/>
            <a:r>
              <a:rPr lang="ru-RU" sz="2400" dirty="0" smtClean="0">
                <a:solidFill>
                  <a:srgbClr val="0070C0"/>
                </a:solidFill>
              </a:rPr>
              <a:t>9 мая- День победы! Долг и нелегок был путь к победе. Низкий поклон воинам, с честью выполнившим свой долг перед Родиной: и тем, кто вернулся домой, и тем, кто не дожил до великого дня. </a:t>
            </a:r>
            <a:endParaRPr lang="ru-RU" sz="2400" dirty="0">
              <a:solidFill>
                <a:srgbClr val="0070C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img2.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a:xfrm>
            <a:off x="251520" y="3573016"/>
            <a:ext cx="8229600" cy="3284984"/>
          </a:xfrm>
        </p:spPr>
        <p:txBody>
          <a:bodyPr>
            <a:noAutofit/>
          </a:bodyPr>
          <a:lstStyle/>
          <a:p>
            <a:pPr algn="l"/>
            <a:r>
              <a:rPr lang="ru-RU" sz="2800" dirty="0" smtClean="0">
                <a:solidFill>
                  <a:srgbClr val="FF0000"/>
                </a:solidFill>
              </a:rPr>
              <a:t>Люди в тылу – Женщины, старики и даже дети работали на военных заводах. Они сменили у станков своих мужей и отцов, которые ушли на фронт. Они делали снаряды, собирали танки, шили одежду для солдат. Тот мальчик, которого вы увидите в фильме, не многим старше вас. Ему пришлось бросить учебу, встать к станку и вытачивать снаряды. </a:t>
            </a:r>
            <a:endParaRPr lang="ru-RU" sz="2800" dirty="0">
              <a:solidFill>
                <a:srgbClr val="FF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snaiperi.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a:xfrm>
            <a:off x="457200" y="3429000"/>
            <a:ext cx="8229600" cy="3429000"/>
          </a:xfrm>
        </p:spPr>
        <p:txBody>
          <a:bodyPr>
            <a:normAutofit fontScale="90000"/>
          </a:bodyPr>
          <a:lstStyle/>
          <a:p>
            <a:pPr algn="l"/>
            <a:r>
              <a:rPr lang="ru-RU" dirty="0" smtClean="0">
                <a:solidFill>
                  <a:srgbClr val="FF0000"/>
                </a:solidFill>
              </a:rPr>
              <a:t>Во время войны на фронте сражались и женщины. Они были снайперами, разведчиками связистками, врачами и санитарками.</a:t>
            </a:r>
            <a:endParaRPr lang="ru-RU" dirty="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images.jpe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a:xfrm>
            <a:off x="457200" y="2780928"/>
            <a:ext cx="8229600" cy="3816424"/>
          </a:xfrm>
        </p:spPr>
        <p:txBody>
          <a:bodyPr>
            <a:normAutofit/>
          </a:bodyPr>
          <a:lstStyle/>
          <a:p>
            <a:pPr algn="l"/>
            <a:r>
              <a:rPr lang="ru-RU" dirty="0" smtClean="0">
                <a:solidFill>
                  <a:srgbClr val="FF0000"/>
                </a:solidFill>
              </a:rPr>
              <a:t>С захваченных немцами территорий люди уходили в леса в партизаны. Среди них были и женщины, и молодежь, и дети. </a:t>
            </a:r>
            <a:endParaRPr lang="ru-RU" dirty="0">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images.jpe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a:xfrm>
            <a:off x="457200" y="274638"/>
            <a:ext cx="8229600" cy="6106690"/>
          </a:xfrm>
        </p:spPr>
        <p:txBody>
          <a:bodyPr>
            <a:normAutofit/>
          </a:bodyPr>
          <a:lstStyle/>
          <a:p>
            <a:pPr algn="l"/>
            <a:r>
              <a:rPr lang="ru-RU" sz="3200" dirty="0" smtClean="0">
                <a:solidFill>
                  <a:srgbClr val="FF0000"/>
                </a:solidFill>
              </a:rPr>
              <a:t>Всего  за время Великой Отечественной войны погибло более 20 миллионов советских граждан, в основном- мирных жителей, умерших от голода и болезней. Миллионы солдат и офицеров отдали свои жизни во имя великой победы. Каждый год 9 мая с 1945 года во многих городах нашей страны проходят праздничные парады. Самый главный из них- на Красной  площади. Мы чтим и помним память тех, кто сражался с врагом, работал для фронта в тылу, приближая долгожданную Победу. </a:t>
            </a:r>
            <a:endParaRPr lang="ru-RU" sz="3200" dirty="0">
              <a:solidFill>
                <a:srgbClr val="FF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75500033_large_3463295_019.jpg"/>
          <p:cNvPicPr>
            <a:picLocks noChangeAspect="1"/>
          </p:cNvPicPr>
          <p:nvPr/>
        </p:nvPicPr>
        <p:blipFill>
          <a:blip r:embed="rId2" cstate="print"/>
          <a:stretch>
            <a:fillRect/>
          </a:stretch>
        </p:blipFill>
        <p:spPr>
          <a:xfrm>
            <a:off x="0" y="0"/>
            <a:ext cx="9144000" cy="6857999"/>
          </a:xfrm>
          <a:prstGeom prst="rect">
            <a:avLst/>
          </a:prstGeom>
        </p:spPr>
      </p:pic>
      <p:sp>
        <p:nvSpPr>
          <p:cNvPr id="2" name="Заголовок 1"/>
          <p:cNvSpPr>
            <a:spLocks noGrp="1"/>
          </p:cNvSpPr>
          <p:nvPr>
            <p:ph type="title"/>
          </p:nvPr>
        </p:nvSpPr>
        <p:spPr>
          <a:xfrm>
            <a:off x="457200" y="274638"/>
            <a:ext cx="8229600" cy="4018458"/>
          </a:xfrm>
        </p:spPr>
        <p:txBody>
          <a:bodyPr>
            <a:normAutofit fontScale="90000"/>
          </a:bodyPr>
          <a:lstStyle/>
          <a:p>
            <a:r>
              <a:rPr lang="ru-RU" dirty="0" smtClean="0">
                <a:solidFill>
                  <a:srgbClr val="FF0000"/>
                </a:solidFill>
              </a:rPr>
              <a:t>Около 40 миллионов советских людей погибло. Представляете, что это значит? Это значит- 30 убитых на 2 метра земли, 28 тысяч убитых ежедневно. Это значит- каждый 4 житель страны погиб.</a:t>
            </a:r>
            <a:endParaRPr lang="ru-RU" dirty="0">
              <a:solidFill>
                <a:srgbClr val="FF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434282"/>
          </a:xfrm>
        </p:spPr>
        <p:txBody>
          <a:bodyPr>
            <a:normAutofit fontScale="90000"/>
          </a:bodyPr>
          <a:lstStyle/>
          <a:p>
            <a:pPr algn="l"/>
            <a:r>
              <a:rPr lang="ru-RU" dirty="0" smtClean="0"/>
              <a:t>Прошу всех встать. Склоним головы перед величием подвига советского солдата. Почтим память всех погибших минутой молчания.</a:t>
            </a:r>
            <a:br>
              <a:rPr lang="ru-RU" dirty="0" smtClean="0"/>
            </a:b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images.jpg"/>
          <p:cNvPicPr>
            <a:picLocks noChangeAspect="1"/>
          </p:cNvPicPr>
          <p:nvPr/>
        </p:nvPicPr>
        <p:blipFill>
          <a:blip r:embed="rId2" cstate="print"/>
          <a:stretch>
            <a:fillRect/>
          </a:stretch>
        </p:blipFill>
        <p:spPr>
          <a:xfrm>
            <a:off x="0" y="0"/>
            <a:ext cx="9143999" cy="6858000"/>
          </a:xfrm>
          <a:prstGeom prst="rect">
            <a:avLst/>
          </a:prstGeom>
        </p:spPr>
      </p:pic>
      <p:sp>
        <p:nvSpPr>
          <p:cNvPr id="2" name="Заголовок 1"/>
          <p:cNvSpPr>
            <a:spLocks noGrp="1"/>
          </p:cNvSpPr>
          <p:nvPr>
            <p:ph type="title"/>
          </p:nvPr>
        </p:nvSpPr>
        <p:spPr>
          <a:xfrm>
            <a:off x="457200" y="1196752"/>
            <a:ext cx="8229600" cy="1584176"/>
          </a:xfrm>
        </p:spPr>
        <p:txBody>
          <a:bodyPr>
            <a:normAutofit fontScale="90000"/>
          </a:bodyPr>
          <a:lstStyle/>
          <a:p>
            <a:pPr algn="l"/>
            <a:r>
              <a:rPr lang="ru-RU" dirty="0" smtClean="0"/>
              <a:t>И вот, наконец, 9 мая 1945 года наступила долгожданная Победа!</a:t>
            </a: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images.jpe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a:xfrm>
            <a:off x="457200" y="274638"/>
            <a:ext cx="8229600" cy="4162474"/>
          </a:xfrm>
        </p:spPr>
        <p:txBody>
          <a:bodyPr>
            <a:normAutofit fontScale="90000"/>
          </a:bodyPr>
          <a:lstStyle/>
          <a:p>
            <a:r>
              <a:rPr lang="ru-RU" sz="4000" i="1" dirty="0" smtClean="0"/>
              <a:t>Сияет солнце в </a:t>
            </a:r>
            <a:r>
              <a:rPr lang="ru-RU" sz="4000" i="1" dirty="0"/>
              <a:t>Д</a:t>
            </a:r>
            <a:r>
              <a:rPr lang="ru-RU" sz="4000" i="1" dirty="0" smtClean="0"/>
              <a:t>ень Победы</a:t>
            </a:r>
            <a:br>
              <a:rPr lang="ru-RU" sz="4000" i="1" dirty="0" smtClean="0"/>
            </a:br>
            <a:r>
              <a:rPr lang="ru-RU" sz="4000" i="1" dirty="0">
                <a:solidFill>
                  <a:srgbClr val="FFFF00"/>
                </a:solidFill>
              </a:rPr>
              <a:t>И</a:t>
            </a:r>
            <a:r>
              <a:rPr lang="ru-RU" sz="4000" i="1" dirty="0" smtClean="0">
                <a:solidFill>
                  <a:srgbClr val="FFFF00"/>
                </a:solidFill>
              </a:rPr>
              <a:t> будет нам всегда светить.</a:t>
            </a:r>
            <a:br>
              <a:rPr lang="ru-RU" sz="4000" i="1" dirty="0" smtClean="0">
                <a:solidFill>
                  <a:srgbClr val="FFFF00"/>
                </a:solidFill>
              </a:rPr>
            </a:br>
            <a:r>
              <a:rPr lang="ru-RU" sz="4000" i="1" dirty="0" smtClean="0">
                <a:solidFill>
                  <a:srgbClr val="FFFF00"/>
                </a:solidFill>
              </a:rPr>
              <a:t>В боях жестоких наши деды </a:t>
            </a:r>
            <a:br>
              <a:rPr lang="ru-RU" sz="4000" i="1" dirty="0" smtClean="0">
                <a:solidFill>
                  <a:srgbClr val="FFFF00"/>
                </a:solidFill>
              </a:rPr>
            </a:br>
            <a:r>
              <a:rPr lang="ru-RU" sz="4000" i="1" dirty="0" smtClean="0">
                <a:solidFill>
                  <a:srgbClr val="FFFF00"/>
                </a:solidFill>
              </a:rPr>
              <a:t>Врага сумели победить.</a:t>
            </a:r>
            <a:br>
              <a:rPr lang="ru-RU" sz="4000" i="1" dirty="0" smtClean="0">
                <a:solidFill>
                  <a:srgbClr val="FFFF00"/>
                </a:solidFill>
              </a:rPr>
            </a:br>
            <a:r>
              <a:rPr lang="ru-RU" sz="4000" i="1" dirty="0" smtClean="0">
                <a:solidFill>
                  <a:srgbClr val="FFFF00"/>
                </a:solidFill>
              </a:rPr>
              <a:t>Идут колонны ровным строем, </a:t>
            </a:r>
            <a:br>
              <a:rPr lang="ru-RU" sz="4000" i="1" dirty="0" smtClean="0">
                <a:solidFill>
                  <a:srgbClr val="FFFF00"/>
                </a:solidFill>
              </a:rPr>
            </a:br>
            <a:r>
              <a:rPr lang="ru-RU" sz="4000" i="1" dirty="0" smtClean="0">
                <a:solidFill>
                  <a:srgbClr val="FFFF00"/>
                </a:solidFill>
              </a:rPr>
              <a:t>И льются песни там и тут,</a:t>
            </a:r>
            <a:r>
              <a:rPr lang="ru-RU" sz="4000" i="1" dirty="0">
                <a:solidFill>
                  <a:srgbClr val="FFFF00"/>
                </a:solidFill>
              </a:rPr>
              <a:t/>
            </a:r>
            <a:br>
              <a:rPr lang="ru-RU" sz="4000" i="1" dirty="0">
                <a:solidFill>
                  <a:srgbClr val="FFFF00"/>
                </a:solidFill>
              </a:rPr>
            </a:br>
            <a:r>
              <a:rPr lang="ru-RU" sz="4000" i="1" dirty="0" smtClean="0">
                <a:solidFill>
                  <a:srgbClr val="FFFF00"/>
                </a:solidFill>
              </a:rPr>
              <a:t>А в небе городов-героев</a:t>
            </a:r>
            <a:br>
              <a:rPr lang="ru-RU" sz="4000" i="1" dirty="0" smtClean="0">
                <a:solidFill>
                  <a:srgbClr val="FFFF00"/>
                </a:solidFill>
              </a:rPr>
            </a:br>
            <a:r>
              <a:rPr lang="ru-RU" sz="4000" i="1" dirty="0" smtClean="0">
                <a:solidFill>
                  <a:srgbClr val="FFFF00"/>
                </a:solidFill>
              </a:rPr>
              <a:t>Сверкает праздничный салют!</a:t>
            </a:r>
            <a:r>
              <a:rPr lang="ru-RU" sz="2400" i="1" dirty="0" smtClean="0"/>
              <a:t/>
            </a:r>
            <a:br>
              <a:rPr lang="ru-RU" sz="2400" i="1" dirty="0" smtClean="0"/>
            </a:br>
            <a:r>
              <a:rPr lang="ru-RU" sz="2400" i="1" dirty="0" smtClean="0"/>
              <a:t> </a:t>
            </a:r>
            <a:endParaRPr lang="ru-RU" sz="2400" i="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images.jpe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a:xfrm>
            <a:off x="457200" y="274638"/>
            <a:ext cx="8229600" cy="4882554"/>
          </a:xfrm>
        </p:spPr>
        <p:txBody>
          <a:bodyPr>
            <a:normAutofit fontScale="90000"/>
          </a:bodyPr>
          <a:lstStyle/>
          <a:p>
            <a:r>
              <a:rPr lang="ru-RU" sz="4000" i="1" dirty="0" smtClean="0">
                <a:solidFill>
                  <a:schemeClr val="accent1">
                    <a:lumMod val="60000"/>
                    <a:lumOff val="40000"/>
                  </a:schemeClr>
                </a:solidFill>
              </a:rPr>
              <a:t>Пусть не будет войны никогда!</a:t>
            </a:r>
            <a:br>
              <a:rPr lang="ru-RU" sz="4000" i="1" dirty="0" smtClean="0">
                <a:solidFill>
                  <a:schemeClr val="accent1">
                    <a:lumMod val="60000"/>
                    <a:lumOff val="40000"/>
                  </a:schemeClr>
                </a:solidFill>
              </a:rPr>
            </a:br>
            <a:r>
              <a:rPr lang="ru-RU" sz="4000" i="1" dirty="0" smtClean="0">
                <a:solidFill>
                  <a:schemeClr val="accent1">
                    <a:lumMod val="60000"/>
                    <a:lumOff val="40000"/>
                  </a:schemeClr>
                </a:solidFill>
              </a:rPr>
              <a:t>Пусть спокойные спят города.</a:t>
            </a:r>
            <a:br>
              <a:rPr lang="ru-RU" sz="4000" i="1" dirty="0" smtClean="0">
                <a:solidFill>
                  <a:schemeClr val="accent1">
                    <a:lumMod val="60000"/>
                    <a:lumOff val="40000"/>
                  </a:schemeClr>
                </a:solidFill>
              </a:rPr>
            </a:br>
            <a:r>
              <a:rPr lang="ru-RU" sz="4000" i="1" dirty="0" smtClean="0">
                <a:solidFill>
                  <a:schemeClr val="accent1">
                    <a:lumMod val="60000"/>
                    <a:lumOff val="40000"/>
                  </a:schemeClr>
                </a:solidFill>
              </a:rPr>
              <a:t>Пусть сирены пронзительный вой</a:t>
            </a:r>
            <a:br>
              <a:rPr lang="ru-RU" sz="4000" i="1" dirty="0" smtClean="0">
                <a:solidFill>
                  <a:schemeClr val="accent1">
                    <a:lumMod val="60000"/>
                    <a:lumOff val="40000"/>
                  </a:schemeClr>
                </a:solidFill>
              </a:rPr>
            </a:br>
            <a:r>
              <a:rPr lang="ru-RU" sz="4000" i="1" dirty="0" smtClean="0">
                <a:solidFill>
                  <a:schemeClr val="accent1">
                    <a:lumMod val="60000"/>
                    <a:lumOff val="40000"/>
                  </a:schemeClr>
                </a:solidFill>
              </a:rPr>
              <a:t>Не звучит над моей головой.</a:t>
            </a:r>
            <a:br>
              <a:rPr lang="ru-RU" sz="4000" i="1" dirty="0" smtClean="0">
                <a:solidFill>
                  <a:schemeClr val="accent1">
                    <a:lumMod val="60000"/>
                    <a:lumOff val="40000"/>
                  </a:schemeClr>
                </a:solidFill>
              </a:rPr>
            </a:br>
            <a:r>
              <a:rPr lang="ru-RU" sz="4000" i="1" dirty="0" smtClean="0">
                <a:solidFill>
                  <a:schemeClr val="accent1">
                    <a:lumMod val="60000"/>
                    <a:lumOff val="40000"/>
                  </a:schemeClr>
                </a:solidFill>
              </a:rPr>
              <a:t>Ни один пусть не рвется снаряд,</a:t>
            </a:r>
            <a:br>
              <a:rPr lang="ru-RU" sz="4000" i="1" dirty="0" smtClean="0">
                <a:solidFill>
                  <a:schemeClr val="accent1">
                    <a:lumMod val="60000"/>
                    <a:lumOff val="40000"/>
                  </a:schemeClr>
                </a:solidFill>
              </a:rPr>
            </a:br>
            <a:r>
              <a:rPr lang="ru-RU" sz="4000" i="1" dirty="0" smtClean="0">
                <a:solidFill>
                  <a:schemeClr val="accent1">
                    <a:lumMod val="60000"/>
                    <a:lumOff val="40000"/>
                  </a:schemeClr>
                </a:solidFill>
              </a:rPr>
              <a:t>Ни один не строчит автомат.</a:t>
            </a:r>
            <a:br>
              <a:rPr lang="ru-RU" sz="4000" i="1" dirty="0" smtClean="0">
                <a:solidFill>
                  <a:schemeClr val="accent1">
                    <a:lumMod val="60000"/>
                    <a:lumOff val="40000"/>
                  </a:schemeClr>
                </a:solidFill>
              </a:rPr>
            </a:br>
            <a:r>
              <a:rPr lang="ru-RU" sz="4000" i="1" dirty="0" smtClean="0">
                <a:solidFill>
                  <a:schemeClr val="accent1">
                    <a:lumMod val="60000"/>
                    <a:lumOff val="40000"/>
                  </a:schemeClr>
                </a:solidFill>
              </a:rPr>
              <a:t>Пусть оглашают наши леса </a:t>
            </a:r>
            <a:br>
              <a:rPr lang="ru-RU" sz="4000" i="1" dirty="0" smtClean="0">
                <a:solidFill>
                  <a:schemeClr val="accent1">
                    <a:lumMod val="60000"/>
                    <a:lumOff val="40000"/>
                  </a:schemeClr>
                </a:solidFill>
              </a:rPr>
            </a:br>
            <a:r>
              <a:rPr lang="ru-RU" sz="4000" i="1" dirty="0" smtClean="0">
                <a:solidFill>
                  <a:schemeClr val="accent1">
                    <a:lumMod val="60000"/>
                    <a:lumOff val="40000"/>
                  </a:schemeClr>
                </a:solidFill>
              </a:rPr>
              <a:t>Только птиц и детей голоса.</a:t>
            </a:r>
            <a:br>
              <a:rPr lang="ru-RU" sz="4000" i="1" dirty="0" smtClean="0">
                <a:solidFill>
                  <a:schemeClr val="accent1">
                    <a:lumMod val="60000"/>
                    <a:lumOff val="40000"/>
                  </a:schemeClr>
                </a:solidFill>
              </a:rPr>
            </a:br>
            <a:r>
              <a:rPr lang="ru-RU" sz="4000" i="1" dirty="0" smtClean="0">
                <a:solidFill>
                  <a:schemeClr val="accent1">
                    <a:lumMod val="60000"/>
                    <a:lumOff val="40000"/>
                  </a:schemeClr>
                </a:solidFill>
              </a:rPr>
              <a:t>И пусть мирно проходят года, </a:t>
            </a:r>
            <a:br>
              <a:rPr lang="ru-RU" sz="4000" i="1" dirty="0" smtClean="0">
                <a:solidFill>
                  <a:schemeClr val="accent1">
                    <a:lumMod val="60000"/>
                    <a:lumOff val="40000"/>
                  </a:schemeClr>
                </a:solidFill>
              </a:rPr>
            </a:br>
            <a:r>
              <a:rPr lang="ru-RU" sz="4000" i="1" dirty="0" smtClean="0">
                <a:solidFill>
                  <a:schemeClr val="accent1">
                    <a:lumMod val="60000"/>
                    <a:lumOff val="40000"/>
                  </a:schemeClr>
                </a:solidFill>
              </a:rPr>
              <a:t>Пусть не будет войны никогда!</a:t>
            </a:r>
            <a:endParaRPr lang="ru-RU" sz="4000" i="1" dirty="0">
              <a:solidFill>
                <a:schemeClr val="accent1">
                  <a:lumMod val="60000"/>
                  <a:lumOff val="40000"/>
                </a:schemeClr>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1336229092_flag_9_may_7.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a:xfrm>
            <a:off x="457200" y="274638"/>
            <a:ext cx="8229600" cy="4090466"/>
          </a:xfrm>
        </p:spPr>
        <p:txBody>
          <a:bodyPr>
            <a:normAutofit fontScale="90000"/>
          </a:bodyPr>
          <a:lstStyle/>
          <a:p>
            <a:r>
              <a:rPr lang="ru-RU" sz="4000" i="1" dirty="0" smtClean="0">
                <a:solidFill>
                  <a:srgbClr val="FF0000"/>
                </a:solidFill>
              </a:rPr>
              <a:t>Прошла война, прошла страда,</a:t>
            </a:r>
            <a:br>
              <a:rPr lang="ru-RU" sz="4000" i="1" dirty="0" smtClean="0">
                <a:solidFill>
                  <a:srgbClr val="FF0000"/>
                </a:solidFill>
              </a:rPr>
            </a:br>
            <a:r>
              <a:rPr lang="ru-RU" sz="4000" i="1" dirty="0" smtClean="0">
                <a:solidFill>
                  <a:srgbClr val="FF0000"/>
                </a:solidFill>
              </a:rPr>
              <a:t>Но боль взывает к людям:</a:t>
            </a:r>
            <a:br>
              <a:rPr lang="ru-RU" sz="4000" i="1" dirty="0" smtClean="0">
                <a:solidFill>
                  <a:srgbClr val="FF0000"/>
                </a:solidFill>
              </a:rPr>
            </a:br>
            <a:r>
              <a:rPr lang="en-US" sz="4000" i="1" dirty="0" smtClean="0">
                <a:solidFill>
                  <a:srgbClr val="FF0000"/>
                </a:solidFill>
              </a:rPr>
              <a:t>‘’</a:t>
            </a:r>
            <a:r>
              <a:rPr lang="ru-RU" sz="4000" i="1" dirty="0" smtClean="0">
                <a:solidFill>
                  <a:srgbClr val="FF0000"/>
                </a:solidFill>
              </a:rPr>
              <a:t>Давайте, люди, никогда об этом не забудем.</a:t>
            </a:r>
            <a:br>
              <a:rPr lang="ru-RU" sz="4000" i="1" dirty="0" smtClean="0">
                <a:solidFill>
                  <a:srgbClr val="FF0000"/>
                </a:solidFill>
              </a:rPr>
            </a:br>
            <a:r>
              <a:rPr lang="ru-RU" sz="4000" i="1" dirty="0" smtClean="0">
                <a:solidFill>
                  <a:srgbClr val="FF0000"/>
                </a:solidFill>
              </a:rPr>
              <a:t>Пусть память верную о ней </a:t>
            </a:r>
            <a:br>
              <a:rPr lang="ru-RU" sz="4000" i="1" dirty="0" smtClean="0">
                <a:solidFill>
                  <a:srgbClr val="FF0000"/>
                </a:solidFill>
              </a:rPr>
            </a:br>
            <a:r>
              <a:rPr lang="ru-RU" sz="4000" i="1" dirty="0" smtClean="0">
                <a:solidFill>
                  <a:srgbClr val="FF0000"/>
                </a:solidFill>
              </a:rPr>
              <a:t>Хранят, об этой муке,</a:t>
            </a:r>
            <a:br>
              <a:rPr lang="ru-RU" sz="4000" i="1" dirty="0" smtClean="0">
                <a:solidFill>
                  <a:srgbClr val="FF0000"/>
                </a:solidFill>
              </a:rPr>
            </a:br>
            <a:r>
              <a:rPr lang="ru-RU" sz="4000" i="1" dirty="0" smtClean="0">
                <a:solidFill>
                  <a:srgbClr val="FF0000"/>
                </a:solidFill>
              </a:rPr>
              <a:t>И дети нынешних детей, </a:t>
            </a:r>
            <a:br>
              <a:rPr lang="ru-RU" sz="4000" i="1" dirty="0" smtClean="0">
                <a:solidFill>
                  <a:srgbClr val="FF0000"/>
                </a:solidFill>
              </a:rPr>
            </a:br>
            <a:r>
              <a:rPr lang="ru-RU" sz="4000" i="1" dirty="0" smtClean="0">
                <a:solidFill>
                  <a:srgbClr val="FF0000"/>
                </a:solidFill>
              </a:rPr>
              <a:t>И наших внуков внуки.</a:t>
            </a:r>
            <a:endParaRPr lang="ru-RU" sz="4000" i="1"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images.jpe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a:xfrm>
            <a:off x="457200" y="0"/>
            <a:ext cx="8229600" cy="3068960"/>
          </a:xfrm>
        </p:spPr>
        <p:txBody>
          <a:bodyPr>
            <a:normAutofit/>
          </a:bodyPr>
          <a:lstStyle/>
          <a:p>
            <a:r>
              <a:rPr lang="ru-RU" dirty="0" smtClean="0">
                <a:solidFill>
                  <a:schemeClr val="bg1"/>
                </a:solidFill>
              </a:rPr>
              <a:t>Победа! Победа! Победа!</a:t>
            </a:r>
            <a:br>
              <a:rPr lang="ru-RU" dirty="0" smtClean="0">
                <a:solidFill>
                  <a:schemeClr val="bg1"/>
                </a:solidFill>
              </a:rPr>
            </a:br>
            <a:r>
              <a:rPr lang="ru-RU" dirty="0" smtClean="0">
                <a:solidFill>
                  <a:schemeClr val="bg1"/>
                </a:solidFill>
              </a:rPr>
              <a:t>Приносится весть по стране,</a:t>
            </a:r>
            <a:br>
              <a:rPr lang="ru-RU" dirty="0" smtClean="0">
                <a:solidFill>
                  <a:schemeClr val="bg1"/>
                </a:solidFill>
              </a:rPr>
            </a:br>
            <a:r>
              <a:rPr lang="ru-RU" dirty="0" smtClean="0">
                <a:solidFill>
                  <a:schemeClr val="bg1"/>
                </a:solidFill>
              </a:rPr>
              <a:t>Конец испытаньям и бедам, </a:t>
            </a:r>
            <a:br>
              <a:rPr lang="ru-RU" dirty="0" smtClean="0">
                <a:solidFill>
                  <a:schemeClr val="bg1"/>
                </a:solidFill>
              </a:rPr>
            </a:br>
            <a:r>
              <a:rPr lang="ru-RU" dirty="0" smtClean="0">
                <a:solidFill>
                  <a:schemeClr val="bg1"/>
                </a:solidFill>
              </a:rPr>
              <a:t>Конец долголетней войне. </a:t>
            </a:r>
            <a:endParaRPr lang="ru-RU"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5085184"/>
            <a:ext cx="9144000" cy="1772816"/>
          </a:xfrm>
        </p:spPr>
        <p:txBody>
          <a:bodyPr>
            <a:normAutofit fontScale="90000"/>
          </a:bodyPr>
          <a:lstStyle/>
          <a:p>
            <a:pPr algn="l"/>
            <a:r>
              <a:rPr lang="ru-RU" sz="2400" dirty="0" smtClean="0">
                <a:solidFill>
                  <a:srgbClr val="0070C0"/>
                </a:solidFill>
              </a:rPr>
              <a:t>На рассвете 22 июня 1941 года началась Великая Отечественная война. Долгие 4 года до 9 мая 1945 года наши деды и прадеды боролись за освобождение родины от фашизма. Они делали это ради будущих поколений, ради нас. Давайте рассказывать об этой справедливой войне нашим детям и внукам, чтобы помнили. </a:t>
            </a:r>
            <a:endParaRPr lang="ru-RU" sz="2400" dirty="0">
              <a:solidFill>
                <a:srgbClr val="0070C0"/>
              </a:solidFill>
            </a:endParaRPr>
          </a:p>
        </p:txBody>
      </p:sp>
      <p:pic>
        <p:nvPicPr>
          <p:cNvPr id="3" name="Рисунок 2" descr="4.jpg"/>
          <p:cNvPicPr>
            <a:picLocks noChangeAspect="1"/>
          </p:cNvPicPr>
          <p:nvPr/>
        </p:nvPicPr>
        <p:blipFill>
          <a:blip r:embed="rId2" cstate="print"/>
          <a:stretch>
            <a:fillRect/>
          </a:stretch>
        </p:blipFill>
        <p:spPr>
          <a:xfrm>
            <a:off x="0" y="0"/>
            <a:ext cx="9144000" cy="5085184"/>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1304337839_1304162k.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p:txBody>
          <a:bodyPr/>
          <a:lstStyle/>
          <a:p>
            <a:r>
              <a:rPr lang="ru-RU" dirty="0" smtClean="0">
                <a:solidFill>
                  <a:srgbClr val="FF0000"/>
                </a:solidFill>
              </a:rPr>
              <a:t>А, что такое война?</a:t>
            </a:r>
            <a:endParaRPr lang="ru-RU"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deti_geroi_velikoy_otechestvennoy_voyny_460527.jpe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a:xfrm>
            <a:off x="457200" y="2564904"/>
            <a:ext cx="8229600" cy="3744416"/>
          </a:xfrm>
        </p:spPr>
        <p:txBody>
          <a:bodyPr>
            <a:normAutofit/>
          </a:bodyPr>
          <a:lstStyle/>
          <a:p>
            <a:pPr algn="l"/>
            <a:r>
              <a:rPr lang="ru-RU" dirty="0" smtClean="0">
                <a:solidFill>
                  <a:srgbClr val="FF0000"/>
                </a:solidFill>
              </a:rPr>
              <a:t>В первый день войны им было по 17-20 лет. Из каждых 100 ребят этого возраста, ушедших на фронт, 97 не вернулись назад. 97 из 100! Вот она, война!</a:t>
            </a:r>
            <a:endParaRPr lang="ru-RU"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730426"/>
          </a:xfrm>
        </p:spPr>
        <p:txBody>
          <a:bodyPr>
            <a:normAutofit fontScale="90000"/>
          </a:bodyPr>
          <a:lstStyle/>
          <a:p>
            <a:pPr algn="l"/>
            <a:r>
              <a:rPr lang="ru-RU" dirty="0" smtClean="0"/>
              <a:t>Война- это 1725 разрушенных и сожженных городов и поселков, свыше 70 тысяч сел и деревень в нашей стране. Война- это 32 тысячи взорванных заводов и фабрик, 65 тысяч километров железнодорожных путей.</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images.jpe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a:xfrm>
            <a:off x="457200" y="3429000"/>
            <a:ext cx="8229600" cy="3429000"/>
          </a:xfrm>
        </p:spPr>
        <p:txBody>
          <a:bodyPr>
            <a:normAutofit fontScale="90000"/>
          </a:bodyPr>
          <a:lstStyle/>
          <a:p>
            <a:pPr algn="l"/>
            <a:r>
              <a:rPr lang="ru-RU" dirty="0" smtClean="0">
                <a:solidFill>
                  <a:srgbClr val="FF0000"/>
                </a:solidFill>
              </a:rPr>
              <a:t>Война- это 900 дней и ночей блокадного Ленинграда. Это 125 граммов хлеба в сутки. Это тонны бомб и снарядов, падающих на мирных людей.</a:t>
            </a:r>
            <a:endParaRPr lang="ru-RU"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descr="токарь стахановец Н Верещагин начал работать с 14 лет 1943г..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a:xfrm>
            <a:off x="457200" y="3861048"/>
            <a:ext cx="8229600" cy="2996952"/>
          </a:xfrm>
        </p:spPr>
        <p:txBody>
          <a:bodyPr>
            <a:normAutofit fontScale="90000"/>
          </a:bodyPr>
          <a:lstStyle/>
          <a:p>
            <a:pPr algn="l"/>
            <a:r>
              <a:rPr lang="ru-RU" dirty="0" smtClean="0">
                <a:solidFill>
                  <a:srgbClr val="FF0000"/>
                </a:solidFill>
              </a:rPr>
              <a:t>Война- это 20 часов у станка в день. Это урожай, выросший на соленой от пота земле. Это кровавые мозоли на ладонях таких же девчонок и мальчишек как ты.</a:t>
            </a:r>
            <a:endParaRPr lang="ru-RU" dirty="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sniperw1.jpg"/>
          <p:cNvPicPr>
            <a:picLocks noChangeAspect="1"/>
          </p:cNvPicPr>
          <p:nvPr/>
        </p:nvPicPr>
        <p:blipFill>
          <a:blip r:embed="rId2" cstate="print"/>
          <a:stretch>
            <a:fillRect/>
          </a:stretch>
        </p:blipFill>
        <p:spPr>
          <a:xfrm>
            <a:off x="0" y="0"/>
            <a:ext cx="9144000" cy="6858000"/>
          </a:xfrm>
          <a:prstGeom prst="rect">
            <a:avLst/>
          </a:prstGeom>
        </p:spPr>
      </p:pic>
      <p:sp>
        <p:nvSpPr>
          <p:cNvPr id="2" name="Заголовок 1"/>
          <p:cNvSpPr>
            <a:spLocks noGrp="1"/>
          </p:cNvSpPr>
          <p:nvPr>
            <p:ph type="title"/>
          </p:nvPr>
        </p:nvSpPr>
        <p:spPr>
          <a:xfrm>
            <a:off x="457200" y="2636912"/>
            <a:ext cx="8229600" cy="4221088"/>
          </a:xfrm>
        </p:spPr>
        <p:txBody>
          <a:bodyPr>
            <a:normAutofit/>
          </a:bodyPr>
          <a:lstStyle/>
          <a:p>
            <a:pPr algn="l"/>
            <a:r>
              <a:rPr lang="ru-RU" dirty="0" smtClean="0">
                <a:solidFill>
                  <a:srgbClr val="FF0000"/>
                </a:solidFill>
              </a:rPr>
              <a:t>Страна поднялась. Встали все, кто мог держать в руках оружие, кто мог защищать Родину. Вчерашние школьники.</a:t>
            </a:r>
            <a:endParaRPr lang="ru-RU" dirty="0">
              <a:solidFill>
                <a:srgbClr val="FF0000"/>
              </a:solidFill>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TotalTime>
  <Words>537</Words>
  <Application>Microsoft Office PowerPoint</Application>
  <PresentationFormat>Экран (4:3)</PresentationFormat>
  <Paragraphs>20</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Тема Office</vt:lpstr>
      <vt:lpstr>9 мая.</vt:lpstr>
      <vt:lpstr>Победа! Победа! Победа! Приносится весть по стране, Конец испытаньям и бедам,  Конец долголетней войне. </vt:lpstr>
      <vt:lpstr>На рассвете 22 июня 1941 года началась Великая Отечественная война. Долгие 4 года до 9 мая 1945 года наши деды и прадеды боролись за освобождение родины от фашизма. Они делали это ради будущих поколений, ради нас. Давайте рассказывать об этой справедливой войне нашим детям и внукам, чтобы помнили. </vt:lpstr>
      <vt:lpstr>А, что такое война?</vt:lpstr>
      <vt:lpstr>В первый день войны им было по 17-20 лет. Из каждых 100 ребят этого возраста, ушедших на фронт, 97 не вернулись назад. 97 из 100! Вот она, война!</vt:lpstr>
      <vt:lpstr>Война- это 1725 разрушенных и сожженных городов и поселков, свыше 70 тысяч сел и деревень в нашей стране. Война- это 32 тысячи взорванных заводов и фабрик, 65 тысяч километров железнодорожных путей.</vt:lpstr>
      <vt:lpstr>Война- это 900 дней и ночей блокадного Ленинграда. Это 125 граммов хлеба в сутки. Это тонны бомб и снарядов, падающих на мирных людей.</vt:lpstr>
      <vt:lpstr>Война- это 20 часов у станка в день. Это урожай, выросший на соленой от пота земле. Это кровавые мозоли на ладонях таких же девчонок и мальчишек как ты.</vt:lpstr>
      <vt:lpstr>Страна поднялась. Встали все, кто мог держать в руках оружие, кто мог защищать Родину. Вчерашние школьники.</vt:lpstr>
      <vt:lpstr>Люди в тылу – Женщины, старики и даже дети работали на военных заводах. Они сменили у станков своих мужей и отцов, которые ушли на фронт. Они делали снаряды, собирали танки, шили одежду для солдат. Тот мальчик, которого вы увидите в фильме, не многим старше вас. Ему пришлось бросить учебу, встать к станку и вытачивать снаряды. </vt:lpstr>
      <vt:lpstr>Во время войны на фронте сражались и женщины. Они были снайперами, разведчиками связистками, врачами и санитарками.</vt:lpstr>
      <vt:lpstr>С захваченных немцами территорий люди уходили в леса в партизаны. Среди них были и женщины, и молодежь, и дети. </vt:lpstr>
      <vt:lpstr>Всего  за время Великой Отечественной войны погибло более 20 миллионов советских граждан, в основном- мирных жителей, умерших от голода и болезней. Миллионы солдат и офицеров отдали свои жизни во имя великой победы. Каждый год 9 мая с 1945 года во многих городах нашей страны проходят праздничные парады. Самый главный из них- на Красной  площади. Мы чтим и помним память тех, кто сражался с врагом, работал для фронта в тылу, приближая долгожданную Победу. </vt:lpstr>
      <vt:lpstr>Около 40 миллионов советских людей погибло. Представляете, что это значит? Это значит- 30 убитых на 2 метра земли, 28 тысяч убитых ежедневно. Это значит- каждый 4 житель страны погиб.</vt:lpstr>
      <vt:lpstr>Прошу всех встать. Склоним головы перед величием подвига советского солдата. Почтим память всех погибших минутой молчания. </vt:lpstr>
      <vt:lpstr>И вот, наконец, 9 мая 1945 года наступила долгожданная Победа!</vt:lpstr>
      <vt:lpstr>Сияет солнце в День Победы И будет нам всегда светить. В боях жестоких наши деды  Врага сумели победить. Идут колонны ровным строем,  И льются песни там и тут, А в небе городов-героев Сверкает праздничный салют!  </vt:lpstr>
      <vt:lpstr>Пусть не будет войны никогда! Пусть спокойные спят города. Пусть сирены пронзительный вой Не звучит над моей головой. Ни один пусть не рвется снаряд, Ни один не строчит автомат. Пусть оглашают наши леса  Только птиц и детей голоса. И пусть мирно проходят года,  Пусть не будет войны никогда!</vt:lpstr>
      <vt:lpstr>Прошла война, прошла страда, Но боль взывает к людям: ‘’Давайте, люди, никогда об этом не забудем. Пусть память верную о ней  Хранят, об этой муке, И дети нынешних детей,  И наших внуков внуки.</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 мая.</dc:title>
  <dc:creator>User</dc:creator>
  <cp:lastModifiedBy>User</cp:lastModifiedBy>
  <cp:revision>19</cp:revision>
  <dcterms:created xsi:type="dcterms:W3CDTF">2013-05-03T14:15:21Z</dcterms:created>
  <dcterms:modified xsi:type="dcterms:W3CDTF">2013-05-03T17:12:37Z</dcterms:modified>
</cp:coreProperties>
</file>