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8" r:id="rId9"/>
    <p:sldId id="282" r:id="rId10"/>
    <p:sldId id="31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9630D8F-EDAA-4ACA-8C24-114C37B713A7}">
  <a:tblStyle styleId="{B9630D8F-EDAA-4ACA-8C24-114C37B713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09490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1e44c89b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1e44c89b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b1e44c89b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b1e44c89b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fef11c6d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1fef11c6d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1fef11c6d_0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1fef11c6d_0_5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c5c251b1d_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c5c251b1d_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9575bce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9575bce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c5c251b1d_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c5c251b1d_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1fef11c6d_0_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1fef11c6d_0_5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1fef11c6d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1fef11c6d_0_5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b25e6f7b0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b25e6f7b0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suslugi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«Основания, порядок и формы предоставления</a:t>
            </a:r>
            <a:b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мер социальной защиты (поддержки) </a:t>
            </a:r>
            <a:b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 образовательной организации </a:t>
            </a:r>
            <a:b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ГБОУ СО «Асбестовская школа-интернат».</a:t>
            </a:r>
            <a:endParaRPr sz="2400" dirty="0">
              <a:solidFill>
                <a:schemeClr val="bg2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72"/>
          <p:cNvSpPr txBox="1">
            <a:spLocks noGrp="1"/>
          </p:cNvSpPr>
          <p:nvPr>
            <p:ph type="title"/>
          </p:nvPr>
        </p:nvSpPr>
        <p:spPr>
          <a:xfrm>
            <a:off x="727650" y="415875"/>
            <a:ext cx="76887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rial"/>
                <a:ea typeface="Arial"/>
                <a:cs typeface="Arial"/>
                <a:sym typeface="Arial"/>
              </a:rPr>
              <a:t>О начале функционирования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rial"/>
                <a:ea typeface="Arial"/>
                <a:cs typeface="Arial"/>
                <a:sym typeface="Arial"/>
              </a:rPr>
              <a:t>платформы ЕГИССО «Информирование граждан»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72"/>
          <p:cNvSpPr txBox="1">
            <a:spLocks noGrp="1"/>
          </p:cNvSpPr>
          <p:nvPr>
            <p:ph type="body" idx="1"/>
          </p:nvPr>
        </p:nvSpPr>
        <p:spPr>
          <a:xfrm>
            <a:off x="729450" y="1245200"/>
            <a:ext cx="76887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Arial"/>
                <a:ea typeface="Arial"/>
                <a:cs typeface="Arial"/>
                <a:sym typeface="Arial"/>
              </a:rPr>
              <a:t>Привязка МСЗ к жизненной ситуации «Инвалидность»: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 dirty="0">
                <a:latin typeface="Arial"/>
                <a:ea typeface="Arial"/>
                <a:cs typeface="Arial"/>
                <a:sym typeface="Arial"/>
              </a:rPr>
              <a:t>0485 Выплата социальной стипендии</a:t>
            </a:r>
            <a:br>
              <a:rPr lang="ru" sz="1500" dirty="0">
                <a:latin typeface="Arial"/>
                <a:ea typeface="Arial"/>
                <a:cs typeface="Arial"/>
                <a:sym typeface="Arial"/>
              </a:rPr>
            </a:br>
            <a:r>
              <a:rPr lang="ru" sz="1500" dirty="0">
                <a:latin typeface="Arial"/>
                <a:ea typeface="Arial"/>
                <a:cs typeface="Arial"/>
                <a:sym typeface="Arial"/>
              </a:rPr>
              <a:t>0428 Выплата материальной помощи студентам и слушателям, осваивающим программы профессионального обучения </a:t>
            </a:r>
            <a:br>
              <a:rPr lang="ru" sz="1500" dirty="0">
                <a:latin typeface="Arial"/>
                <a:ea typeface="Arial"/>
                <a:cs typeface="Arial"/>
                <a:sym typeface="Arial"/>
              </a:rPr>
            </a:br>
            <a:r>
              <a:rPr lang="ru" sz="1500" dirty="0">
                <a:latin typeface="Arial"/>
                <a:ea typeface="Arial"/>
                <a:cs typeface="Arial"/>
                <a:sym typeface="Arial"/>
              </a:rPr>
              <a:t>0583 Компенсация за питание (обучающимся СПО)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Платформа функционирует с 1 декабря 2020 года</a:t>
            </a:r>
            <a:endParaRPr sz="15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Доступна для каждого гражданина через портал «Государственные услуги»</a:t>
            </a:r>
            <a:endParaRPr sz="15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7650" y="696050"/>
            <a:ext cx="7688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rial"/>
                <a:ea typeface="Arial"/>
                <a:cs typeface="Arial"/>
                <a:sym typeface="Arial"/>
              </a:rPr>
              <a:t>Нормативные документы (федеральный уровень)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315950"/>
            <a:ext cx="7688700" cy="279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Федеральный закон от 30.04.2021 № 134-ФЗ “О внесении изменений в Федеральный закон “О государственной социальной помощи”:</a:t>
            </a:r>
            <a:endParaRPr sz="15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-"/>
            </a:pPr>
            <a:r>
              <a:rPr lang="ru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расширен перечень задач ЕГИССО - обеспечение процесса назначения и </a:t>
            </a:r>
            <a:r>
              <a:rPr lang="ru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предоставления </a:t>
            </a:r>
            <a:r>
              <a:rPr lang="ru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МСЗ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-"/>
            </a:pPr>
            <a:r>
              <a:rPr lang="ru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предусматривается использование ЕГИССО государственными органами и организациями, предоставляющими МСЗ, в целях назначения и предоставления иных МСЗ;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Постановление Правления Пенсионного фонда Российской Федерации от 28.05.2019 № 299П “Об утверждении Регламента информационного взаимодействия поставщиков и потребителей информации с Единой государственной информационной системой социального обеспечения”:</a:t>
            </a:r>
            <a:endParaRPr sz="15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-"/>
            </a:pPr>
            <a:r>
              <a:rPr lang="ru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предоставление сведений в ЕГИССО осуществляется в течение 1 рабочего дня с момента </a:t>
            </a:r>
            <a:r>
              <a:rPr lang="ru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предоставления </a:t>
            </a:r>
            <a:r>
              <a:rPr lang="ru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МСЗ</a:t>
            </a: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7650" y="535300"/>
            <a:ext cx="7688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rial"/>
                <a:ea typeface="Arial"/>
                <a:cs typeface="Arial"/>
                <a:sym typeface="Arial"/>
              </a:rPr>
              <a:t>Нормативные документы (областной уровень)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294675" y="1165325"/>
            <a:ext cx="8532300" cy="37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●"/>
            </a:pP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Приказ Министерства образования и молодёжной политики Свердловской области (МО и МП СО) от 28.07.2021 </a:t>
            </a:r>
            <a:r>
              <a:rPr lang="ru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№ 721-Д</a:t>
            </a: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«О внесении изменений в Перечень мер социальной защиты (поддержки), предоставляемых Министерством образования и молодежной политики Свердловской области, подлежащих передаче в Единую государственную информационную систему социального обеспечения, утвержденный приказом Министерства образования и молодежной политики Свердловской области от 02.08.2019 </a:t>
            </a:r>
            <a:r>
              <a:rPr lang="ru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№ 158-Д</a:t>
            </a: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» (новая редакция Перечня)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●"/>
            </a:pP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Приказ МО и МП СО от 30.12.2020 № </a:t>
            </a:r>
            <a:r>
              <a:rPr lang="ru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1011-Д</a:t>
            </a: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«Об осуществлении государственными бюджетными учреждениями Свердловской области полномочий Министерства образования и молодёжной политики Свердловской области по исполнению публичных обязательств перед физическим лицом, подлежащих исполнению в денежной форме, и финансового обеспечения их осуществления в 2021 году» 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●"/>
            </a:pP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Приказ МО и МП СО от 09.09.2019 № </a:t>
            </a:r>
            <a:r>
              <a:rPr lang="ru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231-Д</a:t>
            </a:r>
            <a:r>
              <a:rPr lang="ru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«Об организации представления государственными организациями Свердловской области, подведомственными Министерству образования и молодежной политики Свердловской области, сведений о фактах назначения мер социальной политики» (с изменениями от 27.02.2020 № 266-д)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Вкладка ЕГИССО на официальном сайте Министерства образования и молодженой политики Свердловской области</a:t>
            </a: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ru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https://minobraz.egov66.ru/site/section?id=313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449150" y="398900"/>
            <a:ext cx="8362500" cy="8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Проактивное информирование граждан </a:t>
            </a:r>
            <a:b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 мерах социальной защиты (поддержки)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1238125"/>
            <a:ext cx="7688700" cy="31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Право  возникает в связи с наступлением жизненных событий (ЖС)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«Рождение ребенка»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«Установление инвалидности»</a:t>
            </a:r>
            <a:endParaRPr sz="1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Министерством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образования и молодежной политики Свердловской области с ЖС  «Установление инвалидности» </a:t>
            </a:r>
            <a:r>
              <a:rPr lang="ru" sz="1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соотнесена мера: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" sz="16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Компенсация</a:t>
            </a:r>
            <a:r>
              <a:rPr lang="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питание детей с ОВЗ, в том числе  детей-инвалидов» (код меры: 0525)</a:t>
            </a:r>
            <a:endParaRPr sz="16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27650" y="696050"/>
            <a:ext cx="7688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Arial"/>
                <a:ea typeface="Arial"/>
                <a:cs typeface="Arial"/>
                <a:sym typeface="Arial"/>
              </a:rPr>
              <a:t>«Личный кабинет гражданина» на портале ЕГИССО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729450" y="1252275"/>
            <a:ext cx="7688700" cy="30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Получить сведения о назначенных мерах социальной защиты (поддержки), содержащихся в ЕГИССО, гражданин может в “Личном кабинете” на портале Госуслуг (</a:t>
            </a:r>
            <a:r>
              <a:rPr lang="ru" sz="15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gosuslugi.ru</a:t>
            </a:r>
            <a:r>
              <a:rPr lang="ru" sz="15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/400185/1form).</a:t>
            </a:r>
            <a:endParaRPr sz="15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0215" algn="just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Рекомендации Пенсионного Фонда РФ по формированию гражданами  сведений, содержащихся о них в ЕГИССО, на портале Госуслуг 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5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направлены в адрес ПОУ по закрытому каналу связи</a:t>
            </a: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15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02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727650" y="696050"/>
            <a:ext cx="7688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Arial"/>
                <a:ea typeface="Arial"/>
                <a:cs typeface="Arial"/>
                <a:sym typeface="Arial"/>
              </a:rPr>
              <a:t>Информирование </a:t>
            </a:r>
            <a:r>
              <a:rPr lang="ru" sz="2000" dirty="0" smtClean="0">
                <a:latin typeface="Arial"/>
                <a:ea typeface="Arial"/>
                <a:cs typeface="Arial"/>
                <a:sym typeface="Arial"/>
              </a:rPr>
              <a:t>граждан: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729450" y="1252275"/>
            <a:ext cx="7688700" cy="32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21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соответствии с протоколом заседания правительственной рабочей группы по ЕГИССО от 30.03.2021 г. разработан </a:t>
            </a:r>
            <a:r>
              <a:rPr lang="ru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информационный стандарт</a:t>
            </a: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получателей МСЗ в ПОУ, включающий: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код, наименование МСЗ;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нормативные основания;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форма предоставления;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периодичность выплаты;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категория получателей;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порядок получения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02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021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Информационный стандарт направлен в адрес ПОУ по </a:t>
            </a:r>
            <a:r>
              <a:rPr lang="ru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закрытому каналу связи</a:t>
            </a:r>
            <a:r>
              <a:rPr lang="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для использования в работе по информированию получателей МСЗ (при личном обращении граждан, через сайт, “гостевой (справочный) компьютер”).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021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5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729450" y="1319625"/>
            <a:ext cx="7688700" cy="3441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1) Формы назначения МСЗ:</a:t>
            </a:r>
            <a:endParaRPr sz="15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Натуральная форма</a:t>
            </a:r>
            <a:endParaRPr sz="15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Денежная форма</a:t>
            </a:r>
            <a:endParaRPr sz="15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5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2) Периодичность назначения МСЗ:</a:t>
            </a:r>
            <a:endParaRPr sz="15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Ежегодно (1 раз в год)</a:t>
            </a:r>
            <a:b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Единовременно</a:t>
            </a:r>
            <a:b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Ежемесячно</a:t>
            </a:r>
            <a:endParaRPr sz="15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>
                <a:solidFill>
                  <a:schemeClr val="dk2"/>
                </a:solidFill>
                <a:highlight>
                  <a:schemeClr val="accent4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1500" b="1">
                <a:solidFill>
                  <a:schemeClr val="dk2"/>
                </a:solidFill>
                <a:highlight>
                  <a:schemeClr val="accent4"/>
                </a:highlight>
                <a:latin typeface="Arial"/>
                <a:ea typeface="Arial"/>
                <a:cs typeface="Arial"/>
                <a:sym typeface="Arial"/>
              </a:rPr>
              <a:t> Сроки предоставления МСЗ</a:t>
            </a:r>
            <a:endParaRPr sz="1500" b="1">
              <a:solidFill>
                <a:schemeClr val="dk2"/>
              </a:solidFill>
              <a:highlight>
                <a:schemeClr val="accent4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Новые факты назначения или изменения сведений о фактах назначений загрузка в ЕГИССО осуществляется не позднее 1 рабочего дня с момента </a:t>
            </a:r>
            <a:r>
              <a:rPr lang="ru" sz="15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представления МСЗ</a:t>
            </a:r>
            <a:endParaRPr sz="1500" b="1">
              <a:solidFill>
                <a:schemeClr val="dk2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500">
              <a:highlight>
                <a:schemeClr val="lt2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 idx="4294967295"/>
          </p:nvPr>
        </p:nvSpPr>
        <p:spPr>
          <a:xfrm>
            <a:off x="1454150" y="392113"/>
            <a:ext cx="7689850" cy="8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4294967295"/>
          </p:nvPr>
        </p:nvSpPr>
        <p:spPr>
          <a:xfrm>
            <a:off x="577049" y="620713"/>
            <a:ext cx="7910003" cy="367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0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Меры социальной защиты, </a:t>
            </a:r>
            <a:r>
              <a:rPr lang="ru" sz="20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предоставляемые в натуральной </a:t>
            </a:r>
            <a:r>
              <a:rPr lang="ru" sz="20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форме:</a:t>
            </a: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0758</a:t>
            </a:r>
            <a:r>
              <a:rPr lang="ru" sz="1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6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Предоставление бесплатного </a:t>
            </a:r>
            <a:r>
              <a:rPr lang="ru" sz="16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питания.</a:t>
            </a:r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ru-RU" sz="160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Основания: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Закон Свердловской области от 15 июля 2013 года № 78-ОЗ «Об образовании в Свердловской области»</a:t>
            </a:r>
            <a:br>
              <a:rPr lang="ru-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ППСО от 05.03.2014 № 146-ПП «Об обеспечении питанием…»</a:t>
            </a:r>
            <a:br>
              <a:rPr lang="ru-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ППСО от 03.09.2020 № 621-ПП «Об организации бесплатного горячего питания обучающихся, получающих начальное общее образование…»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600" b="1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>
            <a:spLocks noGrp="1"/>
          </p:cNvSpPr>
          <p:nvPr>
            <p:ph type="title"/>
          </p:nvPr>
        </p:nvSpPr>
        <p:spPr>
          <a:xfrm>
            <a:off x="727650" y="712625"/>
            <a:ext cx="7688700" cy="8001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 smtClean="0">
                <a:latin typeface="Arial"/>
                <a:ea typeface="Arial"/>
                <a:cs typeface="Arial"/>
                <a:sym typeface="Arial"/>
              </a:rPr>
              <a:t>Меры социальной защиты, предоставляемой в денежной форме: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 txBox="1">
            <a:spLocks noGrp="1"/>
          </p:cNvSpPr>
          <p:nvPr>
            <p:ph type="body" idx="1"/>
          </p:nvPr>
        </p:nvSpPr>
        <p:spPr>
          <a:xfrm>
            <a:off x="729450" y="1322773"/>
            <a:ext cx="7688700" cy="37443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0583</a:t>
            </a:r>
            <a:r>
              <a:rPr lang="ru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Денежная компенсация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</a:t>
            </a:r>
            <a:endParaRPr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ru-RU" sz="1400" b="1" dirty="0">
                <a:solidFill>
                  <a:schemeClr val="dk2"/>
                </a:solidFill>
                <a:highlight>
                  <a:schemeClr val="accent4"/>
                </a:highlight>
                <a:latin typeface="Arial"/>
                <a:ea typeface="Arial"/>
                <a:cs typeface="Arial"/>
                <a:sym typeface="Arial"/>
              </a:rPr>
              <a:t>0525 Ежемесячная компенсация на 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 </a:t>
            </a:r>
            <a:endParaRPr sz="1400" dirty="0">
              <a:solidFill>
                <a:schemeClr val="dk2"/>
              </a:solidFill>
              <a:highlight>
                <a:schemeClr val="accent4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u="sng" dirty="0">
                <a:solidFill>
                  <a:schemeClr val="dk2"/>
                </a:solidFill>
                <a:highlight>
                  <a:schemeClr val="accent4"/>
                </a:highlight>
                <a:latin typeface="Arial"/>
                <a:ea typeface="Arial"/>
                <a:cs typeface="Arial"/>
                <a:sym typeface="Arial"/>
              </a:rPr>
              <a:t>Основания:</a:t>
            </a:r>
            <a:endParaRPr u="sng" dirty="0">
              <a:solidFill>
                <a:schemeClr val="dk2"/>
              </a:solidFill>
              <a:highlight>
                <a:schemeClr val="accent4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-ППСО </a:t>
            </a:r>
            <a:r>
              <a:rPr lang="ru" sz="12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 09.04.2020 № 232-ПП «Об установлении на территории Свердловской области денежной компенсации на обеспечение бесплатным питанием отдельных категорий обучающихся, осваивающих основные общеобразовательные программы с применением электронного обучения и дистанционных образовательных технологий»</a:t>
            </a:r>
            <a:endParaRPr sz="12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-ППСО </a:t>
            </a:r>
            <a:r>
              <a:rPr lang="ru-RU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от 23.04.2020 № 270-ПП «Об утверждении Порядка предоставления денежной компенсации на обеспечение бесплатным двухразовым питанием (завтрак и обед) обучающихся с ограниченными возможностями здоровья, в том числе детей-инвалидов, осваивающих основные общеобразовательные программы на дому»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693</Words>
  <Application>Microsoft Office PowerPoint</Application>
  <PresentationFormat>Экран (16:9)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Streamline</vt:lpstr>
      <vt:lpstr>«Основания, порядок и формы предоставления  мер социальной защиты (поддержки)  в образовательной организации  ГБОУ СО «Асбестовская школа-интернат».</vt:lpstr>
      <vt:lpstr>Нормативные документы (федеральный уровень)</vt:lpstr>
      <vt:lpstr>Нормативные документы (областной уровень)</vt:lpstr>
      <vt:lpstr>Проактивное информирование граждан  о мерах социальной защиты (поддержки) </vt:lpstr>
      <vt:lpstr>«Личный кабинет гражданина» на портале ЕГИССО</vt:lpstr>
      <vt:lpstr>Информирование граждан:</vt:lpstr>
      <vt:lpstr>Презентация PowerPoint</vt:lpstr>
      <vt:lpstr> </vt:lpstr>
      <vt:lpstr>Меры социальной защиты, предоставляемой в денежной форме:</vt:lpstr>
      <vt:lpstr>О начале функционирования  платформы ЕГИССО «Информирование граждан»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«Основания, порядок и формы предоставления  мер социальной защиты (поддержки)  в образовательной организации  ГБОУ СО «Асбестовская школа-интернат».</dc:title>
  <cp:lastModifiedBy>user</cp:lastModifiedBy>
  <cp:revision>5</cp:revision>
  <dcterms:modified xsi:type="dcterms:W3CDTF">2021-12-08T09:32:16Z</dcterms:modified>
</cp:coreProperties>
</file>