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92" r:id="rId2"/>
    <p:sldId id="294" r:id="rId3"/>
    <p:sldId id="290" r:id="rId4"/>
    <p:sldId id="293" r:id="rId5"/>
    <p:sldId id="296" r:id="rId6"/>
    <p:sldId id="295" r:id="rId7"/>
    <p:sldId id="273" r:id="rId8"/>
    <p:sldId id="275" r:id="rId9"/>
    <p:sldId id="286" r:id="rId10"/>
    <p:sldId id="279" r:id="rId11"/>
    <p:sldId id="285" r:id="rId12"/>
    <p:sldId id="287" r:id="rId13"/>
    <p:sldId id="256" r:id="rId14"/>
    <p:sldId id="271" r:id="rId15"/>
    <p:sldId id="298" r:id="rId16"/>
    <p:sldId id="299" r:id="rId17"/>
    <p:sldId id="297" r:id="rId18"/>
    <p:sldId id="29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BE0-7C12-4DEC-8AA6-DF4EB207B38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91D2-670D-430C-8488-12383C95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1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32946" y="735882"/>
            <a:ext cx="4531783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06669" cy="4432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86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91D2-670D-430C-8488-12383C957E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6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A68584-F025-4233-A5C0-E6D9E53A18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711ACB-DD8A-441D-A150-4FBBF3BB9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Махнёва</a:t>
            </a:r>
            <a:r>
              <a:rPr lang="ru-RU" sz="2000" dirty="0"/>
              <a:t> Ольга Павловна,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директор АНО ОСУГ  </a:t>
            </a:r>
            <a:r>
              <a:rPr lang="ru-RU" sz="2000" dirty="0"/>
              <a:t>«Уральский центр медиации» </a:t>
            </a:r>
            <a:r>
              <a:rPr lang="ru-RU" sz="2000" dirty="0" smtClean="0"/>
              <a:t>(</a:t>
            </a:r>
            <a:r>
              <a:rPr lang="ru-RU" sz="2000" dirty="0"/>
              <a:t>Россия, г. Екатеринбург)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96753"/>
            <a:ext cx="5022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«Социальные причины конфликтов  в образовательной среде»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КТО ВИНОВАТ?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ЧТО ДЕЛАТЬ?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506688" cy="37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7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Миссия школьной службы примирения - </a:t>
            </a:r>
            <a: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развить и закрепить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способность </a:t>
            </a:r>
            <a: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людей к взаимопониманию как культурную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традицию.</a:t>
            </a:r>
            <a: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192688" cy="4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2008"/>
          </a:xfrm>
        </p:spPr>
        <p:txBody>
          <a:bodyPr/>
          <a:lstStyle/>
          <a:p>
            <a:pPr algn="l"/>
            <a:r>
              <a:rPr lang="ru-RU" sz="2400" dirty="0"/>
              <a:t>Согласно ст.2 Конституции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Человек, его права и свободы являются высшей ценностью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84" y="4077072"/>
            <a:ext cx="3888432" cy="259042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739748" cy="35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251324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Махнева Ольга Павловна, Екатеринбург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психологического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комфорта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7072"/>
            <a:ext cx="2160239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6264696" cy="4929410"/>
          </a:xfrm>
        </p:spPr>
      </p:pic>
    </p:spTree>
    <p:extLst>
      <p:ext uri="{BB962C8B-B14F-4D97-AF65-F5344CB8AC3E}">
        <p14:creationId xmlns:p14="http://schemas.microsoft.com/office/powerpoint/2010/main" val="2515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Выводы</a:t>
            </a:r>
          </a:p>
          <a:p>
            <a:r>
              <a:rPr lang="ru-RU" dirty="0" smtClean="0"/>
              <a:t>Профилактическая работа должна вестись раньше, чем семья попадет в поле зрения органов профилактики</a:t>
            </a:r>
          </a:p>
          <a:p>
            <a:r>
              <a:rPr lang="ru-RU" dirty="0" smtClean="0"/>
              <a:t>Помощь родителям – это создание благоприятной безопасной среды для детей</a:t>
            </a:r>
          </a:p>
          <a:p>
            <a:r>
              <a:rPr lang="ru-RU" dirty="0" smtClean="0"/>
              <a:t>Совместная забота и ответственность взрослых, окружающих ребенка, позволит ему безопасно взрослеть и опираясь на семью преодолевать все вызовы времени.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5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Времена сложные но у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 algn="ctr">
              <a:buNone/>
            </a:pPr>
            <a:r>
              <a:rPr lang="ru-RU" sz="2800" dirty="0" smtClean="0"/>
              <a:t> ДЕТЕЙ ВТОРОГО ДЕТСТВА НЕ БУДЕТ!!!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449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 smtClean="0"/>
              <a:t>                               </a:t>
            </a:r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  </a:t>
            </a:r>
            <a:endParaRPr lang="ru-RU" sz="30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01931"/>
            <a:ext cx="3499152" cy="218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2474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«Период детства не просто </a:t>
            </a:r>
            <a:endParaRPr lang="ru-RU" sz="2800" b="1" dirty="0" smtClean="0"/>
          </a:p>
          <a:p>
            <a:r>
              <a:rPr lang="ru-RU" sz="2800" b="1" dirty="0" smtClean="0"/>
              <a:t>самый </a:t>
            </a:r>
            <a:r>
              <a:rPr lang="ru-RU" sz="2800" b="1" dirty="0"/>
              <a:t>важный в жизни человека, но и вообще определяющий все становление личности, и именно здесь в основном бьются Бог и Сатана, а потом уже только проявляются результаты этой борьбы»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50" y="116631"/>
            <a:ext cx="1690138" cy="14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8261"/>
            <a:ext cx="1872207" cy="1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72181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СПАСИБО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ЗА ВНИМАНИЕ И ВЗАИМОПОНИМАНИЕ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ru-RU" sz="4000" b="1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45720" indent="0"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969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«Не дай вам бог жить в эпоху перемен»</a:t>
            </a:r>
            <a:br>
              <a:rPr lang="ru-RU" sz="3200" dirty="0" smtClean="0"/>
            </a:br>
            <a:r>
              <a:rPr lang="ru-RU" sz="3200" dirty="0" smtClean="0"/>
              <a:t>Конфуций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0532"/>
            <a:ext cx="62646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r>
              <a:rPr lang="ru-RU" sz="3600" dirty="0" smtClean="0"/>
              <a:t>ПРИЧИНЫ конфликтов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9" y="260648"/>
            <a:ext cx="7622232" cy="3945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Педагогические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Психологические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Социальные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 Культурные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Семейные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Экономические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и т.д.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Участники образовательного процесса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37055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Ученик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Учитель                                                      Родитель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627784" y="1191348"/>
            <a:ext cx="4248472" cy="2808312"/>
          </a:xfrm>
          <a:prstGeom prst="triangle">
            <a:avLst>
              <a:gd name="adj" fmla="val 49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332656"/>
            <a:ext cx="8640960" cy="4968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83568" y="476672"/>
            <a:ext cx="720080" cy="714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884368" y="33265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8028384" y="4437112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3"/>
          </p:cNvCxnSpPr>
          <p:nvPr/>
        </p:nvCxnSpPr>
        <p:spPr>
          <a:xfrm flipV="1">
            <a:off x="683568" y="4573580"/>
            <a:ext cx="977407" cy="943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Буллинг</a:t>
            </a:r>
            <a:r>
              <a:rPr lang="ru-RU" dirty="0" smtClean="0"/>
              <a:t>, суицид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Жертвы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Дети</a:t>
            </a:r>
            <a:r>
              <a:rPr lang="ru-RU" dirty="0" smtClean="0"/>
              <a:t> (агрессия со стороны детей, родителей, учителей)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Учителя</a:t>
            </a:r>
            <a:r>
              <a:rPr lang="ru-RU" dirty="0" smtClean="0"/>
              <a:t> (агрессия со стороны учеников, родителей</a:t>
            </a:r>
            <a:r>
              <a:rPr lang="ru-RU" dirty="0"/>
              <a:t>, администрации, ближнего социального окружения)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Родители</a:t>
            </a:r>
            <a:r>
              <a:rPr lang="ru-RU" dirty="0" smtClean="0"/>
              <a:t> (агрессия со стороны педагогов, работодателей, ближнего социального окружения)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algn="ctr"/>
            <a:r>
              <a:rPr lang="ru-RU" dirty="0" smtClean="0"/>
              <a:t>ПРИЧИНЫ конфликтов, </a:t>
            </a:r>
            <a:r>
              <a:rPr lang="ru-RU" sz="3600" dirty="0" smtClean="0"/>
              <a:t>где задеты интересы 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9" y="260648"/>
            <a:ext cx="7622232" cy="394559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Педагогические (микроклимат в классе, в школе, компетенция педагога);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Психологические (личность агрессора, личность жертвы);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Социальные (пропаганда, поощрение доминирующего агрессивного поведения в обществе: ТВ, </a:t>
            </a:r>
            <a:r>
              <a:rPr lang="en-US" dirty="0" smtClean="0"/>
              <a:t>Internet</a:t>
            </a:r>
            <a:r>
              <a:rPr lang="ru-RU" dirty="0" smtClean="0"/>
              <a:t>, компьютерные игры и т.д.);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Культурные (административно-карательная система реагирования на конфликты)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Семейные (недостаток семейной любви и внимания, физическая и вербальная агрессия со стороны родителей, чрезмерный контроль).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772815"/>
            <a:ext cx="5328592" cy="420760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1"/>
            <a:ext cx="4034440" cy="30243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7616"/>
            <a:ext cx="2195388" cy="203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0688"/>
            <a:ext cx="2880320" cy="235128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024336" cy="235427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55882"/>
            <a:ext cx="3312368" cy="24787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55380"/>
            <a:ext cx="4302993" cy="24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981075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7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3300"/>
                </a:solidFill>
              </a:rPr>
              <a:t>Ситуация</a:t>
            </a:r>
            <a:r>
              <a:rPr lang="en-GB" dirty="0" smtClean="0">
                <a:solidFill>
                  <a:srgbClr val="FF3300"/>
                </a:solidFill>
              </a:rPr>
              <a:t> в </a:t>
            </a:r>
            <a:r>
              <a:rPr lang="en-GB" dirty="0" err="1" smtClean="0">
                <a:solidFill>
                  <a:srgbClr val="FF3300"/>
                </a:solidFill>
              </a:rPr>
              <a:t>школе</a:t>
            </a:r>
            <a:endParaRPr lang="en-GB" dirty="0" smtClean="0">
              <a:solidFill>
                <a:srgbClr val="FF33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5148263" cy="5805487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14325" indent="-314325" eaLnBrk="1" hangingPunct="1">
              <a:lnSpc>
                <a:spcPct val="71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sz="2400" b="1" dirty="0" smtClean="0"/>
              <a:t>    </a:t>
            </a:r>
            <a:r>
              <a:rPr lang="en-GB" b="1" dirty="0" err="1" smtClean="0"/>
              <a:t>Для</a:t>
            </a:r>
            <a:r>
              <a:rPr lang="en-GB" b="1" dirty="0" smtClean="0"/>
              <a:t> </a:t>
            </a:r>
            <a:r>
              <a:rPr lang="en-GB" b="1" dirty="0" err="1" smtClean="0"/>
              <a:t>большинства</a:t>
            </a:r>
            <a:r>
              <a:rPr lang="en-GB" b="1" dirty="0" smtClean="0"/>
              <a:t> </a:t>
            </a:r>
            <a:r>
              <a:rPr lang="en-GB" b="1" dirty="0" err="1" smtClean="0"/>
              <a:t>подростков</a:t>
            </a:r>
            <a:r>
              <a:rPr lang="en-GB" b="1" dirty="0" smtClean="0"/>
              <a:t> в </a:t>
            </a:r>
            <a:r>
              <a:rPr lang="en-GB" b="1" dirty="0" err="1" smtClean="0"/>
              <a:t>школе</a:t>
            </a:r>
            <a:r>
              <a:rPr lang="en-GB" b="1" dirty="0" smtClean="0"/>
              <a:t> </a:t>
            </a:r>
            <a:r>
              <a:rPr lang="en-GB" b="1" dirty="0" err="1" smtClean="0"/>
              <a:t>главными</a:t>
            </a:r>
            <a:r>
              <a:rPr lang="en-GB" b="1" dirty="0" smtClean="0"/>
              <a:t> </a:t>
            </a:r>
            <a:r>
              <a:rPr lang="en-GB" b="1" dirty="0" err="1" smtClean="0"/>
              <a:t>являются</a:t>
            </a:r>
            <a:r>
              <a:rPr lang="en-GB" b="1" dirty="0" smtClean="0"/>
              <a:t> </a:t>
            </a:r>
            <a:r>
              <a:rPr lang="en-GB" b="1" dirty="0" err="1" smtClean="0"/>
              <a:t>не</a:t>
            </a:r>
            <a:r>
              <a:rPr lang="en-GB" b="1" dirty="0" smtClean="0"/>
              <a:t> </a:t>
            </a:r>
            <a:r>
              <a:rPr lang="en-GB" b="1" dirty="0" err="1" smtClean="0"/>
              <a:t>полученные</a:t>
            </a:r>
            <a:r>
              <a:rPr lang="en-GB" b="1" dirty="0" smtClean="0"/>
              <a:t> </a:t>
            </a:r>
            <a:r>
              <a:rPr lang="en-GB" b="1" dirty="0" err="1" smtClean="0"/>
              <a:t>знания</a:t>
            </a:r>
            <a:r>
              <a:rPr lang="en-GB" b="1" dirty="0" smtClean="0"/>
              <a:t>, а </a:t>
            </a:r>
            <a:r>
              <a:rPr lang="en-GB" b="1" dirty="0" err="1" smtClean="0"/>
              <a:t>вопросы</a:t>
            </a:r>
            <a:r>
              <a:rPr lang="en-GB" b="1" dirty="0" smtClean="0"/>
              <a:t> </a:t>
            </a:r>
            <a:r>
              <a:rPr lang="en-GB" b="1" dirty="0" err="1" smtClean="0"/>
              <a:t>статуса</a:t>
            </a:r>
            <a:r>
              <a:rPr lang="en-GB" b="1" dirty="0" smtClean="0"/>
              <a:t>, </a:t>
            </a:r>
            <a:r>
              <a:rPr lang="en-GB" b="1" dirty="0" err="1" smtClean="0"/>
              <a:t>общения</a:t>
            </a:r>
            <a:r>
              <a:rPr lang="en-GB" b="1" dirty="0" smtClean="0"/>
              <a:t>, </a:t>
            </a:r>
            <a:r>
              <a:rPr lang="en-GB" b="1" dirty="0" err="1" smtClean="0"/>
              <a:t>коммуникации</a:t>
            </a:r>
            <a:r>
              <a:rPr lang="en-GB" b="1" dirty="0" smtClean="0"/>
              <a:t>, </a:t>
            </a:r>
            <a:r>
              <a:rPr lang="en-GB" b="1" dirty="0" err="1" smtClean="0"/>
              <a:t>власти</a:t>
            </a:r>
            <a:r>
              <a:rPr lang="en-GB" b="1" dirty="0" smtClean="0"/>
              <a:t>  и </a:t>
            </a:r>
            <a:r>
              <a:rPr lang="en-GB" b="1" dirty="0" err="1" smtClean="0"/>
              <a:t>т.д</a:t>
            </a:r>
            <a:r>
              <a:rPr lang="en-GB" b="1" dirty="0" smtClean="0"/>
              <a:t>. </a:t>
            </a:r>
          </a:p>
          <a:p>
            <a:pPr marL="314325" indent="-314325" eaLnBrk="1" hangingPunct="1">
              <a:lnSpc>
                <a:spcPct val="71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b="1" dirty="0" smtClean="0"/>
              <a:t>    </a:t>
            </a:r>
          </a:p>
          <a:p>
            <a:pPr marL="314325" indent="-314325" eaLnBrk="1" hangingPunct="1">
              <a:lnSpc>
                <a:spcPct val="71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b="1" dirty="0" smtClean="0"/>
              <a:t>   </a:t>
            </a:r>
            <a:r>
              <a:rPr lang="en-GB" b="1" dirty="0" err="1" smtClean="0"/>
              <a:t>Школа</a:t>
            </a:r>
            <a:r>
              <a:rPr lang="en-GB" b="1" dirty="0" smtClean="0"/>
              <a:t> </a:t>
            </a:r>
            <a:r>
              <a:rPr lang="en-GB" b="1" dirty="0" err="1" smtClean="0"/>
              <a:t>мало</a:t>
            </a:r>
            <a:r>
              <a:rPr lang="en-GB" b="1" dirty="0" smtClean="0"/>
              <a:t> </a:t>
            </a:r>
            <a:r>
              <a:rPr lang="en-GB" b="1" dirty="0" err="1" smtClean="0"/>
              <a:t>помогает</a:t>
            </a:r>
            <a:r>
              <a:rPr lang="en-GB" b="1" dirty="0" smtClean="0"/>
              <a:t>  </a:t>
            </a:r>
            <a:r>
              <a:rPr lang="en-GB" b="1" dirty="0" err="1" smtClean="0"/>
              <a:t>освоению</a:t>
            </a:r>
            <a:r>
              <a:rPr lang="en-GB" b="1" dirty="0" smtClean="0"/>
              <a:t>  </a:t>
            </a:r>
            <a:r>
              <a:rPr lang="en-GB" b="1" dirty="0" err="1" smtClean="0"/>
              <a:t>детьми</a:t>
            </a:r>
            <a:r>
              <a:rPr lang="en-GB" b="1" dirty="0" smtClean="0"/>
              <a:t> </a:t>
            </a:r>
            <a:r>
              <a:rPr lang="en-GB" b="1" dirty="0" err="1" smtClean="0"/>
              <a:t>цивилизованных</a:t>
            </a:r>
            <a:r>
              <a:rPr lang="en-GB" b="1" dirty="0" smtClean="0"/>
              <a:t> </a:t>
            </a:r>
            <a:r>
              <a:rPr lang="en-GB" b="1" dirty="0" err="1" smtClean="0"/>
              <a:t>навыков</a:t>
            </a:r>
            <a:r>
              <a:rPr lang="en-GB" b="1" dirty="0" smtClean="0"/>
              <a:t> </a:t>
            </a:r>
            <a:r>
              <a:rPr lang="en-GB" b="1" dirty="0" err="1" smtClean="0"/>
              <a:t>коммуникации</a:t>
            </a:r>
            <a:r>
              <a:rPr lang="en-GB" b="1" dirty="0" smtClean="0"/>
              <a:t> в </a:t>
            </a:r>
            <a:r>
              <a:rPr lang="en-GB" b="1" dirty="0" err="1" smtClean="0"/>
              <a:t>сложных</a:t>
            </a:r>
            <a:r>
              <a:rPr lang="en-GB" b="1" dirty="0" smtClean="0"/>
              <a:t> и </a:t>
            </a:r>
            <a:r>
              <a:rPr lang="en-GB" b="1" dirty="0" err="1" smtClean="0"/>
              <a:t>напряженных</a:t>
            </a:r>
            <a:r>
              <a:rPr lang="en-GB" b="1" dirty="0" smtClean="0"/>
              <a:t> </a:t>
            </a:r>
            <a:r>
              <a:rPr lang="en-GB" b="1" dirty="0" err="1" smtClean="0"/>
              <a:t>ситуациях</a:t>
            </a:r>
            <a:r>
              <a:rPr lang="en-GB" b="1" dirty="0" smtClean="0"/>
              <a:t>, </a:t>
            </a:r>
            <a:r>
              <a:rPr lang="en-GB" b="1" dirty="0" err="1" smtClean="0"/>
              <a:t>культурных</a:t>
            </a:r>
            <a:r>
              <a:rPr lang="en-GB" b="1" dirty="0" smtClean="0"/>
              <a:t> </a:t>
            </a:r>
            <a:r>
              <a:rPr lang="en-GB" b="1" dirty="0" err="1" smtClean="0"/>
              <a:t>форм</a:t>
            </a:r>
            <a:r>
              <a:rPr lang="en-GB" b="1" dirty="0" smtClean="0"/>
              <a:t> </a:t>
            </a:r>
            <a:r>
              <a:rPr lang="en-GB" b="1" dirty="0" err="1" smtClean="0"/>
              <a:t>повышения</a:t>
            </a:r>
            <a:r>
              <a:rPr lang="en-GB" b="1" dirty="0" smtClean="0"/>
              <a:t> </a:t>
            </a:r>
            <a:r>
              <a:rPr lang="en-GB" b="1" dirty="0" err="1" smtClean="0"/>
              <a:t>авторитета</a:t>
            </a:r>
            <a:r>
              <a:rPr lang="en-GB" dirty="0" smtClean="0"/>
              <a:t>.</a:t>
            </a:r>
            <a:r>
              <a:rPr lang="en-GB" sz="2400" dirty="0" smtClean="0"/>
              <a:t>    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9608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92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772</TotalTime>
  <Words>331</Words>
  <Application>Microsoft Office PowerPoint</Application>
  <PresentationFormat>Экран (4:3)</PresentationFormat>
  <Paragraphs>79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Tahoma</vt:lpstr>
      <vt:lpstr>Trebuchet MS</vt:lpstr>
      <vt:lpstr>Wingdings</vt:lpstr>
      <vt:lpstr>Воздушный поток</vt:lpstr>
      <vt:lpstr>Махнёва Ольга Павловна,  директор АНО ОСУГ  «Уральский центр медиации» (Россия, г. Екатеринбург) </vt:lpstr>
      <vt:lpstr>«Не дай вам бог жить в эпоху перемен» Конфуций</vt:lpstr>
      <vt:lpstr>ПРИЧИНЫ конфликтов</vt:lpstr>
      <vt:lpstr>Участники образовательного процесса</vt:lpstr>
      <vt:lpstr>Буллинг, суицид</vt:lpstr>
      <vt:lpstr>ПРИЧИНЫ конфликтов, где задеты интересы детей</vt:lpstr>
      <vt:lpstr>Презентация PowerPoint</vt:lpstr>
      <vt:lpstr>Презентация PowerPoint</vt:lpstr>
      <vt:lpstr>Ситуация в школе</vt:lpstr>
      <vt:lpstr>Презентация PowerPoint</vt:lpstr>
      <vt:lpstr>Миссия школьной службы примирения - развить и закрепить способность людей к взаимопониманию как культурную традицию.   </vt:lpstr>
      <vt:lpstr>Согласно ст.2 Конституции Человек, его права и свободы являются высшей ценностью</vt:lpstr>
      <vt:lpstr>Махнева Ольга Павловна, Екатеринбург Школа  территория психологического комфорта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Евгения</dc:creator>
  <cp:lastModifiedBy>DM SSD23</cp:lastModifiedBy>
  <cp:revision>46</cp:revision>
  <cp:lastPrinted>2023-10-03T19:15:09Z</cp:lastPrinted>
  <dcterms:created xsi:type="dcterms:W3CDTF">2013-03-25T16:25:33Z</dcterms:created>
  <dcterms:modified xsi:type="dcterms:W3CDTF">2023-11-03T06:35:08Z</dcterms:modified>
</cp:coreProperties>
</file>