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5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1 рабочая\3 ПДД\уголки по ПДД, ППБ\zheltyj-fon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39"/>
            <a:ext cx="9152370" cy="684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6 30 апрел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5310"/>
            <a:ext cx="3704352" cy="370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82765" y="943853"/>
            <a:ext cx="294373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/>
              <a:t> </a:t>
            </a:r>
            <a:r>
              <a:rPr lang="ru-RU" sz="4000" b="1" dirty="0" smtClean="0"/>
              <a:t>30 апреля </a:t>
            </a:r>
          </a:p>
          <a:p>
            <a:pPr algn="just"/>
            <a:r>
              <a:rPr lang="ru-RU" sz="4000" b="1" dirty="0" smtClean="0"/>
              <a:t>      День </a:t>
            </a:r>
          </a:p>
          <a:p>
            <a:pPr algn="just"/>
            <a:r>
              <a:rPr lang="ru-RU" sz="4000" b="1" dirty="0" smtClean="0"/>
              <a:t> пожарной </a:t>
            </a:r>
          </a:p>
          <a:p>
            <a:pPr algn="just"/>
            <a:r>
              <a:rPr lang="ru-RU" sz="4000" b="1" dirty="0" smtClean="0"/>
              <a:t>    охраны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4427601"/>
            <a:ext cx="77525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«История становления пожарной </a:t>
            </a:r>
          </a:p>
          <a:p>
            <a:pPr algn="ctr"/>
            <a:r>
              <a:rPr lang="ru-RU" sz="4000" b="1" dirty="0"/>
              <a:t>о</a:t>
            </a:r>
            <a:r>
              <a:rPr lang="ru-RU" sz="4000" b="1" dirty="0" smtClean="0"/>
              <a:t>храны в в России»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5949280"/>
            <a:ext cx="2624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Юдина И.Н. воспитатель ГПД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753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60128" y="332656"/>
            <a:ext cx="3007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Много тысяч лет назад …</a:t>
            </a:r>
            <a:endParaRPr lang="ru-RU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51" y="1315396"/>
            <a:ext cx="1670028" cy="138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 descr="C:\Users\User\Desktop\s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12412"/>
            <a:ext cx="3068950" cy="23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User\Desktop\i_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046" y="3035563"/>
            <a:ext cx="1792040" cy="255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7685"/>
            <a:ext cx="3268395" cy="218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 descr="C:\Users\User\Desktop\80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35432"/>
            <a:ext cx="3190528" cy="208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17685"/>
            <a:ext cx="2996942" cy="206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606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58714" y="438025"/>
            <a:ext cx="4210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История пожарной охраны в России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90350" y="1435803"/>
            <a:ext cx="44585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1472 год </a:t>
            </a:r>
          </a:p>
          <a:p>
            <a:r>
              <a:rPr lang="ru-RU" dirty="0" smtClean="0"/>
              <a:t>Пожар в Москве. Великий князь Иван</a:t>
            </a:r>
            <a:r>
              <a:rPr lang="en-US" dirty="0" smtClean="0"/>
              <a:t> III </a:t>
            </a:r>
            <a:r>
              <a:rPr lang="ru-RU" dirty="0" smtClean="0"/>
              <a:t>во </a:t>
            </a:r>
          </a:p>
          <a:p>
            <a:r>
              <a:rPr lang="ru-RU" dirty="0" smtClean="0"/>
              <a:t>главе царской дружины участвовавший в </a:t>
            </a:r>
          </a:p>
          <a:p>
            <a:r>
              <a:rPr lang="ru-RU" dirty="0" smtClean="0"/>
              <a:t>тушении пожара, издаёт Указ о мерах </a:t>
            </a:r>
          </a:p>
          <a:p>
            <a:r>
              <a:rPr lang="ru-RU" dirty="0" smtClean="0"/>
              <a:t>пожарной безопасности в городе.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975" y="3542335"/>
            <a:ext cx="45593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1649 год</a:t>
            </a:r>
            <a:endParaRPr lang="ru-RU" dirty="0"/>
          </a:p>
          <a:p>
            <a:r>
              <a:rPr lang="ru-RU" dirty="0" smtClean="0"/>
              <a:t>В «Соборе уложения» (название документа)</a:t>
            </a:r>
          </a:p>
          <a:p>
            <a:r>
              <a:rPr lang="ru-RU" dirty="0"/>
              <a:t>ц</a:t>
            </a:r>
            <a:r>
              <a:rPr lang="ru-RU" dirty="0" smtClean="0"/>
              <a:t>аря Алексея Михайловича восемь статей </a:t>
            </a:r>
          </a:p>
          <a:p>
            <a:r>
              <a:rPr lang="ru-RU" dirty="0" smtClean="0"/>
              <a:t>строго регламентируют соблюдение правил</a:t>
            </a:r>
          </a:p>
          <a:p>
            <a:r>
              <a:rPr lang="ru-RU" dirty="0"/>
              <a:t>п</a:t>
            </a:r>
            <a:r>
              <a:rPr lang="ru-RU" dirty="0" smtClean="0"/>
              <a:t>ожарной безопасности в городе и других</a:t>
            </a:r>
          </a:p>
          <a:p>
            <a:r>
              <a:rPr lang="ru-RU" dirty="0"/>
              <a:t>с</a:t>
            </a:r>
            <a:r>
              <a:rPr lang="ru-RU" dirty="0" smtClean="0"/>
              <a:t>елениях, а так же в лесах.</a:t>
            </a:r>
            <a:endParaRPr lang="ru-RU" dirty="0"/>
          </a:p>
        </p:txBody>
      </p:sp>
      <p:sp>
        <p:nvSpPr>
          <p:cNvPr id="6" name="AutoShape 4" descr="https://slide-share.ru/image/488505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slide-share.ru/image/4885055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C:\Users\User\Desktop\История. День пожарной охраны_005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23" y="1215700"/>
            <a:ext cx="2767074" cy="191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User\Desktop\C4HN8IQWAAAPaZ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93754"/>
            <a:ext cx="3746891" cy="205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502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58714" y="269595"/>
            <a:ext cx="4210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История пожарной охраны в России</a:t>
            </a:r>
            <a:endParaRPr lang="ru-RU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195736" y="1130124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30 апреля </a:t>
            </a:r>
            <a:r>
              <a:rPr lang="ru-RU" dirty="0"/>
              <a:t>1649 года выходит </a:t>
            </a:r>
            <a:r>
              <a:rPr lang="ru-RU" dirty="0" smtClean="0"/>
              <a:t>царский </a:t>
            </a:r>
          </a:p>
          <a:p>
            <a:pPr algn="just"/>
            <a:r>
              <a:rPr lang="ru-RU" dirty="0" smtClean="0"/>
              <a:t>"Наказ </a:t>
            </a:r>
            <a:r>
              <a:rPr lang="ru-RU" dirty="0"/>
              <a:t>о Градском благочинии", </a:t>
            </a:r>
            <a:endParaRPr lang="ru-RU" dirty="0" smtClean="0"/>
          </a:p>
          <a:p>
            <a:pPr algn="just"/>
            <a:r>
              <a:rPr lang="ru-RU" dirty="0" smtClean="0"/>
              <a:t>устанавливающий </a:t>
            </a:r>
            <a:r>
              <a:rPr lang="ru-RU" dirty="0"/>
              <a:t>строгий порядок </a:t>
            </a:r>
            <a:endParaRPr lang="ru-RU" dirty="0" smtClean="0"/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тушении пожаров в Москве. </a:t>
            </a:r>
          </a:p>
        </p:txBody>
      </p:sp>
      <p:pic>
        <p:nvPicPr>
          <p:cNvPr id="5123" name="Picture 3" descr="C:\Users\User\Desktop\673023-8158524fc5cc8ff77c7bfdd516a05e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83734"/>
            <a:ext cx="3720103" cy="190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12" y="806422"/>
            <a:ext cx="1915688" cy="262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36545" y="3181263"/>
            <a:ext cx="4285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годы правления Петра </a:t>
            </a:r>
            <a:r>
              <a:rPr lang="en-US" dirty="0" smtClean="0"/>
              <a:t>I</a:t>
            </a:r>
            <a:r>
              <a:rPr lang="ru-RU" dirty="0" smtClean="0"/>
              <a:t> создаётся одна </a:t>
            </a:r>
          </a:p>
          <a:p>
            <a:pPr algn="ctr"/>
            <a:r>
              <a:rPr lang="ru-RU" dirty="0" smtClean="0"/>
              <a:t>из первых пожарных команд</a:t>
            </a:r>
            <a:endParaRPr lang="ru-RU" dirty="0"/>
          </a:p>
        </p:txBody>
      </p:sp>
      <p:pic>
        <p:nvPicPr>
          <p:cNvPr id="14" name="Picture 9" descr="C:\Users\User\Desktop\пожарники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94" y="3827594"/>
            <a:ext cx="4065809" cy="186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406" y="968072"/>
            <a:ext cx="2744545" cy="185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0706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58714" y="438025"/>
            <a:ext cx="4210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История пожарной охраны в России</a:t>
            </a:r>
            <a:endParaRPr 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78066" y="12687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17 апреля 1918 года </a:t>
            </a:r>
            <a:r>
              <a:rPr lang="ru-RU" dirty="0" smtClean="0"/>
              <a:t>В. И. Ленин подписал </a:t>
            </a:r>
            <a:r>
              <a:rPr lang="ru-RU" dirty="0"/>
              <a:t>декрет «Об организации мер борьбы с огнем». </a:t>
            </a:r>
            <a:r>
              <a:rPr lang="ru-RU" dirty="0" smtClean="0"/>
              <a:t>В </a:t>
            </a:r>
            <a:r>
              <a:rPr lang="ru-RU" dirty="0"/>
              <a:t>данном декрете была описана совершенно новая система организации мер борьбы с огнем, определены новые задачи пожарной охраны.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631816"/>
            <a:ext cx="1724819" cy="2518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C:\Users\User\Desktop\7b7ebe34d82ca60e03853799f776948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818" y="785831"/>
            <a:ext cx="1878934" cy="23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39" y="3429000"/>
            <a:ext cx="4095488" cy="233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C:\Users\User\Desktop\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3456384" cy="233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122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91880" y="221346"/>
            <a:ext cx="42107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История пожарной охраны в России</a:t>
            </a:r>
            <a:endParaRPr lang="ru-RU" sz="20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4612" y="4029124"/>
            <a:ext cx="2304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Б. Н.  </a:t>
            </a:r>
            <a:r>
              <a:rPr lang="ru-RU" sz="1600" dirty="0"/>
              <a:t>Ельцин </a:t>
            </a:r>
            <a:r>
              <a:rPr lang="ru-RU" sz="1600" dirty="0" smtClean="0"/>
              <a:t> </a:t>
            </a:r>
          </a:p>
          <a:p>
            <a:pPr algn="ctr"/>
            <a:r>
              <a:rPr lang="ru-RU" sz="1600" dirty="0" smtClean="0"/>
              <a:t>издал Указ </a:t>
            </a:r>
            <a:r>
              <a:rPr lang="ru-RU" sz="1600" dirty="0"/>
              <a:t>№ 539 </a:t>
            </a:r>
            <a:endParaRPr lang="ru-RU" sz="1600" dirty="0" smtClean="0"/>
          </a:p>
          <a:p>
            <a:pPr algn="ctr"/>
            <a:r>
              <a:rPr lang="ru-RU" sz="1600" dirty="0" smtClean="0"/>
              <a:t>от 30 </a:t>
            </a:r>
            <a:r>
              <a:rPr lang="ru-RU" sz="1600" dirty="0"/>
              <a:t>апреля 1999 </a:t>
            </a:r>
            <a:r>
              <a:rPr lang="ru-RU" sz="1600" dirty="0" smtClean="0"/>
              <a:t>года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dirty="0"/>
              <a:t>“Об установлении </a:t>
            </a:r>
            <a:endParaRPr lang="ru-RU" sz="1600" dirty="0" smtClean="0"/>
          </a:p>
          <a:p>
            <a:pPr algn="ctr"/>
            <a:r>
              <a:rPr lang="ru-RU" sz="1600" dirty="0" smtClean="0"/>
              <a:t>Дня </a:t>
            </a:r>
            <a:r>
              <a:rPr lang="ru-RU" sz="1600" dirty="0"/>
              <a:t>пожарной охраны”. 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96" y="421401"/>
            <a:ext cx="2353072" cy="355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 descr="C:\Users\User\Desktop\ukaz_539-19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43214"/>
            <a:ext cx="2967021" cy="461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7" descr="C:\Users\User\Desktop\0fee4c564d609e7f6ee91f6836d327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27505"/>
            <a:ext cx="3136622" cy="357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02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4" y="5805307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82868" y="334292"/>
            <a:ext cx="3922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Причины пожаров</a:t>
            </a:r>
            <a:endParaRPr lang="ru-RU" sz="3600" b="1" dirty="0"/>
          </a:p>
        </p:txBody>
      </p:sp>
      <p:sp>
        <p:nvSpPr>
          <p:cNvPr id="4" name="AutoShape 19" descr="https://tgraph.io/file/710ca63adf0142e35141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2431864" y="1151873"/>
            <a:ext cx="4525360" cy="2969786"/>
            <a:chOff x="812" y="1360"/>
            <a:chExt cx="4039" cy="2288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</a:r>
              <a:endParaRPr lang="ru-RU" altLang="ru-RU" sz="1800" dirty="0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AEAEAE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0000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1" name="Arc 9"/>
            <p:cNvSpPr>
              <a:spLocks/>
            </p:cNvSpPr>
            <p:nvPr/>
          </p:nvSpPr>
          <p:spPr bwMode="gray">
            <a:xfrm rot="20601703">
              <a:off x="2694" y="1368"/>
              <a:ext cx="1795" cy="1239"/>
            </a:xfrm>
            <a:custGeom>
              <a:avLst/>
              <a:gdLst>
                <a:gd name="T0" fmla="*/ 8 w 21600"/>
                <a:gd name="T1" fmla="*/ 0 h 29046"/>
                <a:gd name="T2" fmla="*/ 10 w 21600"/>
                <a:gd name="T3" fmla="*/ 2 h 29046"/>
                <a:gd name="T4" fmla="*/ 0 w 21600"/>
                <a:gd name="T5" fmla="*/ 1 h 2904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lnTo>
                    <a:pt x="13190" y="-1"/>
                  </a:lnTo>
                  <a:close/>
                </a:path>
              </a:pathLst>
            </a:custGeom>
            <a:solidFill>
              <a:srgbClr val="E11D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rc 10"/>
            <p:cNvSpPr>
              <a:spLocks/>
            </p:cNvSpPr>
            <p:nvPr/>
          </p:nvSpPr>
          <p:spPr bwMode="gray">
            <a:xfrm rot="20601703" flipH="1">
              <a:off x="1080" y="2491"/>
              <a:ext cx="2067" cy="930"/>
            </a:xfrm>
            <a:custGeom>
              <a:avLst/>
              <a:gdLst>
                <a:gd name="T0" fmla="*/ 14 w 25114"/>
                <a:gd name="T1" fmla="*/ 0 h 21600"/>
                <a:gd name="T2" fmla="*/ 0 w 25114"/>
                <a:gd name="T3" fmla="*/ 2 h 21600"/>
                <a:gd name="T4" fmla="*/ 2 w 25114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114" h="21600" fill="none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</a:path>
                <a:path w="25114" h="21600" stroke="0" extrusionOk="0">
                  <a:moveTo>
                    <a:pt x="25114" y="2497"/>
                  </a:moveTo>
                  <a:cubicBezTo>
                    <a:pt x="23846" y="13386"/>
                    <a:pt x="14622" y="21599"/>
                    <a:pt x="3659" y="21600"/>
                  </a:cubicBezTo>
                  <a:cubicBezTo>
                    <a:pt x="2432" y="21600"/>
                    <a:pt x="1208" y="21495"/>
                    <a:pt x="0" y="21287"/>
                  </a:cubicBezTo>
                  <a:lnTo>
                    <a:pt x="3659" y="0"/>
                  </a:lnTo>
                  <a:lnTo>
                    <a:pt x="25114" y="2497"/>
                  </a:lnTo>
                  <a:close/>
                </a:path>
              </a:pathLst>
            </a:custGeom>
            <a:solidFill>
              <a:srgbClr val="E11D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rc 11"/>
            <p:cNvSpPr>
              <a:spLocks/>
            </p:cNvSpPr>
            <p:nvPr/>
          </p:nvSpPr>
          <p:spPr bwMode="gray">
            <a:xfrm rot="20601703">
              <a:off x="1708" y="1360"/>
              <a:ext cx="2034" cy="893"/>
            </a:xfrm>
            <a:custGeom>
              <a:avLst/>
              <a:gdLst>
                <a:gd name="T0" fmla="*/ 0 w 24549"/>
                <a:gd name="T1" fmla="*/ 0 h 21600"/>
                <a:gd name="T2" fmla="*/ 14 w 24549"/>
                <a:gd name="T3" fmla="*/ 0 h 21600"/>
                <a:gd name="T4" fmla="*/ 6 w 24549"/>
                <a:gd name="T5" fmla="*/ 2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lnTo>
                    <a:pt x="0" y="2373"/>
                  </a:lnTo>
                  <a:close/>
                </a:path>
              </a:pathLst>
            </a:custGeom>
            <a:solidFill>
              <a:srgbClr val="E11D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rc 12"/>
            <p:cNvSpPr>
              <a:spLocks/>
            </p:cNvSpPr>
            <p:nvPr/>
          </p:nvSpPr>
          <p:spPr bwMode="gray">
            <a:xfrm rot="20601703" flipH="1">
              <a:off x="812" y="1708"/>
              <a:ext cx="1796" cy="1302"/>
            </a:xfrm>
            <a:custGeom>
              <a:avLst/>
              <a:gdLst>
                <a:gd name="T0" fmla="*/ 5 w 21600"/>
                <a:gd name="T1" fmla="*/ 0 h 30468"/>
                <a:gd name="T2" fmla="*/ 11 w 21600"/>
                <a:gd name="T3" fmla="*/ 2 h 30468"/>
                <a:gd name="T4" fmla="*/ 0 w 21600"/>
                <a:gd name="T5" fmla="*/ 2 h 3046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lnTo>
                    <a:pt x="8291" y="0"/>
                  </a:lnTo>
                  <a:close/>
                </a:path>
              </a:pathLst>
            </a:custGeom>
            <a:solidFill>
              <a:srgbClr val="E11D4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gray">
            <a:xfrm>
              <a:off x="3376" y="2276"/>
              <a:ext cx="1023" cy="1043"/>
            </a:xfrm>
            <a:custGeom>
              <a:avLst/>
              <a:gdLst>
                <a:gd name="T0" fmla="*/ 9 w 1105"/>
                <a:gd name="T1" fmla="*/ 888 h 1120"/>
                <a:gd name="T2" fmla="*/ 1105 w 1105"/>
                <a:gd name="T3" fmla="*/ 0 h 1120"/>
                <a:gd name="T4" fmla="*/ 1081 w 1105"/>
                <a:gd name="T5" fmla="*/ 256 h 1120"/>
                <a:gd name="T6" fmla="*/ 705 w 1105"/>
                <a:gd name="T7" fmla="*/ 704 h 1120"/>
                <a:gd name="T8" fmla="*/ 17 w 1105"/>
                <a:gd name="T9" fmla="*/ 1120 h 1120"/>
                <a:gd name="T10" fmla="*/ 9 w 1105"/>
                <a:gd name="T11" fmla="*/ 888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5" h="1120">
                  <a:moveTo>
                    <a:pt x="9" y="888"/>
                  </a:moveTo>
                  <a:lnTo>
                    <a:pt x="1105" y="0"/>
                  </a:lnTo>
                  <a:lnTo>
                    <a:pt x="1081" y="256"/>
                  </a:lnTo>
                  <a:cubicBezTo>
                    <a:pt x="1014" y="373"/>
                    <a:pt x="882" y="560"/>
                    <a:pt x="705" y="704"/>
                  </a:cubicBezTo>
                  <a:cubicBezTo>
                    <a:pt x="528" y="848"/>
                    <a:pt x="133" y="1089"/>
                    <a:pt x="17" y="1120"/>
                  </a:cubicBezTo>
                  <a:cubicBezTo>
                    <a:pt x="0" y="1038"/>
                    <a:pt x="9" y="888"/>
                    <a:pt x="9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6666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Arc 14"/>
            <p:cNvSpPr>
              <a:spLocks/>
            </p:cNvSpPr>
            <p:nvPr/>
          </p:nvSpPr>
          <p:spPr bwMode="gray">
            <a:xfrm rot="20539205">
              <a:off x="2766" y="1917"/>
              <a:ext cx="1699" cy="112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r>
                <a:rPr lang="ru-RU" dirty="0" smtClean="0"/>
                <a:t>                               </a:t>
              </a: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gray">
            <a:xfrm>
              <a:off x="2819" y="2496"/>
              <a:ext cx="565" cy="816"/>
            </a:xfrm>
            <a:custGeom>
              <a:avLst/>
              <a:gdLst>
                <a:gd name="T0" fmla="*/ 648 w 648"/>
                <a:gd name="T1" fmla="*/ 632 h 928"/>
                <a:gd name="T2" fmla="*/ 648 w 648"/>
                <a:gd name="T3" fmla="*/ 928 h 928"/>
                <a:gd name="T4" fmla="*/ 0 w 648"/>
                <a:gd name="T5" fmla="*/ 64 h 928"/>
                <a:gd name="T6" fmla="*/ 96 w 648"/>
                <a:gd name="T7" fmla="*/ 0 h 928"/>
                <a:gd name="T8" fmla="*/ 648 w 648"/>
                <a:gd name="T9" fmla="*/ 63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8" h="928">
                  <a:moveTo>
                    <a:pt x="648" y="632"/>
                  </a:moveTo>
                  <a:lnTo>
                    <a:pt x="648" y="928"/>
                  </a:lnTo>
                  <a:lnTo>
                    <a:pt x="0" y="64"/>
                  </a:lnTo>
                  <a:lnTo>
                    <a:pt x="96" y="0"/>
                  </a:lnTo>
                  <a:lnTo>
                    <a:pt x="648" y="63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117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gray">
            <a:xfrm>
              <a:off x="1410" y="2258"/>
              <a:ext cx="110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ru-RU" sz="1800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gray">
            <a:xfrm>
              <a:off x="2613" y="1490"/>
              <a:ext cx="109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ru-RU" sz="1800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gray">
            <a:xfrm>
              <a:off x="3740" y="1682"/>
              <a:ext cx="156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800" b="1">
                  <a:solidFill>
                    <a:srgbClr val="FFFFFF"/>
                  </a:solidFill>
                  <a:latin typeface="Verdana" pitchFamily="34" charset="0"/>
                </a:rPr>
                <a:t> </a:t>
              </a:r>
              <a:endParaRPr lang="en-US" altLang="ru-RU" sz="1800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3214" y="2450"/>
              <a:ext cx="824" cy="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200" b="1" dirty="0">
                  <a:solidFill>
                    <a:srgbClr val="FFFFFF"/>
                  </a:solidFill>
                  <a:latin typeface="Verdana" pitchFamily="34" charset="0"/>
                </a:rPr>
                <a:t>ПОГОДА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1200" b="1" dirty="0" smtClean="0">
                  <a:solidFill>
                    <a:srgbClr val="FFFFFF"/>
                  </a:solidFill>
                  <a:latin typeface="Verdana" pitchFamily="34" charset="0"/>
                </a:rPr>
                <a:t>10 </a:t>
              </a:r>
              <a:r>
                <a:rPr lang="ru-RU" altLang="ru-RU" sz="1200" b="1" dirty="0">
                  <a:solidFill>
                    <a:srgbClr val="FFFFFF"/>
                  </a:solidFill>
                  <a:latin typeface="Verdana" pitchFamily="34" charset="0"/>
                </a:rPr>
                <a:t>%</a:t>
              </a:r>
              <a:endParaRPr lang="en-US" altLang="ru-RU" sz="12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2179" y="2882"/>
              <a:ext cx="109" cy="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ru-RU" sz="1800" b="1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gray">
            <a:xfrm>
              <a:off x="2768" y="2632"/>
              <a:ext cx="541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19000"/>
                  </a:schemeClr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7" name="Rectangle 25"/>
          <p:cNvSpPr>
            <a:spLocks noChangeArrowheads="1"/>
          </p:cNvSpPr>
          <p:nvPr/>
        </p:nvSpPr>
        <p:spPr bwMode="auto">
          <a:xfrm rot="21369608">
            <a:off x="3561354" y="1305949"/>
            <a:ext cx="2895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rgbClr val="FFFFFF"/>
                </a:solidFill>
              </a:rPr>
              <a:t>ДЕЯТЕЛЬНОСТЬ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solidFill>
                  <a:srgbClr val="FFFFFF"/>
                </a:solidFill>
              </a:rPr>
              <a:t>ЧЕЛОВЕКА   </a:t>
            </a:r>
            <a:r>
              <a:rPr lang="ru-RU" altLang="ru-RU" sz="1200" b="1" dirty="0" smtClean="0">
                <a:solidFill>
                  <a:srgbClr val="FFFFFF"/>
                </a:solidFill>
              </a:rPr>
              <a:t>90%</a:t>
            </a:r>
            <a:endParaRPr lang="ru-RU" altLang="ru-RU" sz="1200" b="1" dirty="0">
              <a:solidFill>
                <a:srgbClr val="FFFF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ru-RU" sz="2000" b="1" dirty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07" y="4301098"/>
            <a:ext cx="3449199" cy="13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08" y="794427"/>
            <a:ext cx="2425072" cy="134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092" y="822424"/>
            <a:ext cx="2304236" cy="128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19" y="4112567"/>
            <a:ext cx="2450851" cy="138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796" y="4121386"/>
            <a:ext cx="2478832" cy="141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2416762"/>
            <a:ext cx="1839299" cy="137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4" descr="Fire%20Camping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18" y="1731422"/>
            <a:ext cx="1440710" cy="124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234" y="2343133"/>
            <a:ext cx="1753320" cy="1527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3258" y="5986197"/>
            <a:ext cx="8243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БУДЬТЕ ВНИМАТЕЛЬНЫ И ОСТОРОЖНЫ!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6238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76244" y="341927"/>
            <a:ext cx="3260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/>
              <a:t>П</a:t>
            </a:r>
            <a:r>
              <a:rPr lang="ru-RU" sz="2000" b="1" dirty="0" smtClean="0"/>
              <a:t>ожарной охраны в </a:t>
            </a:r>
            <a:r>
              <a:rPr lang="ru-RU" sz="2000" b="1" dirty="0" smtClean="0"/>
              <a:t>России</a:t>
            </a:r>
          </a:p>
        </p:txBody>
      </p:sp>
      <p:sp>
        <p:nvSpPr>
          <p:cNvPr id="4" name="AutoShape 19" descr="https://tgraph.io/file/710ca63adf0142e35141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9" name="Picture 21" descr="C:\Users\User\Desktop\1462010723_14967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88" y="892810"/>
            <a:ext cx="6066086" cy="295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User\Desktop\cc2998afa27c330ce655ab0e3b3d71b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411" y="3958598"/>
            <a:ext cx="2640626" cy="178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User\Desktop\abakancam-pokazhut-luchshie-obrazcy-boevyh-mash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64" y="3958598"/>
            <a:ext cx="2999992" cy="176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User\Desktop\saving-pet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724" y="3921075"/>
            <a:ext cx="2651929" cy="178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:\Users\User\Desktop\f806219132c1a7e8c1b47fdf7a342a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570" y="510968"/>
            <a:ext cx="2052669" cy="321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16234" y="6058674"/>
            <a:ext cx="67569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/>
              <a:t>«Мы первыми придём на помощь!»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61246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рабочая\3 ПДД\уголки по ПДД, ППБ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66" y="5847006"/>
            <a:ext cx="91598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9" descr="https://tgraph.io/file/710ca63adf0142e35141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C:\Users\User\Desktop\f3f69de4cee8d38beef87433fe9451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" y="0"/>
            <a:ext cx="9141821" cy="685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7444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232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24</cp:revision>
  <dcterms:created xsi:type="dcterms:W3CDTF">2020-04-25T12:37:41Z</dcterms:created>
  <dcterms:modified xsi:type="dcterms:W3CDTF">2020-04-28T13:26:00Z</dcterms:modified>
</cp:coreProperties>
</file>