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288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62"/>
  </p:normalViewPr>
  <p:slideViewPr>
    <p:cSldViewPr snapToGrid="0" snapToObjects="1">
      <p:cViewPr varScale="1">
        <p:scale>
          <a:sx n="80" d="100"/>
          <a:sy n="80" d="100"/>
        </p:scale>
        <p:origin x="-26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3"/>
          <p:cNvSpPr/>
          <p:nvPr/>
        </p:nvSpPr>
        <p:spPr>
          <a:xfrm>
            <a:off x="7756521" y="82332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4"/>
          <p:cNvSpPr/>
          <p:nvPr/>
        </p:nvSpPr>
        <p:spPr>
          <a:xfrm>
            <a:off x="9576448" y="76734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"/>
          <p:cNvSpPr txBox="1"/>
          <p:nvPr/>
        </p:nvSpPr>
        <p:spPr>
          <a:xfrm>
            <a:off x="7734300" y="100021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11391645" y="86577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3"/>
          <p:cNvSpPr/>
          <p:nvPr/>
        </p:nvSpPr>
        <p:spPr>
          <a:xfrm>
            <a:off x="7908921" y="83856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4"/>
          <p:cNvSpPr/>
          <p:nvPr/>
        </p:nvSpPr>
        <p:spPr>
          <a:xfrm>
            <a:off x="9728848" y="78258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 txBox="1"/>
          <p:nvPr/>
        </p:nvSpPr>
        <p:spPr>
          <a:xfrm>
            <a:off x="7886700" y="101545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1544045" y="88101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3"/>
          <p:cNvSpPr/>
          <p:nvPr/>
        </p:nvSpPr>
        <p:spPr>
          <a:xfrm>
            <a:off x="8061321" y="85380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/>
          <p:cNvSpPr/>
          <p:nvPr/>
        </p:nvSpPr>
        <p:spPr>
          <a:xfrm>
            <a:off x="9881248" y="79782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/>
          <p:cNvSpPr txBox="1"/>
          <p:nvPr/>
        </p:nvSpPr>
        <p:spPr>
          <a:xfrm>
            <a:off x="8039100" y="103069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11696445" y="89625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8213721" y="86904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0033648" y="81306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6"/>
          <p:cNvSpPr txBox="1"/>
          <p:nvPr/>
        </p:nvSpPr>
        <p:spPr>
          <a:xfrm>
            <a:off x="8191500" y="104593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12583782" y="8537473"/>
            <a:ext cx="535305" cy="364490"/>
          </a:xfrm>
          <a:custGeom>
            <a:avLst/>
            <a:gdLst/>
            <a:ahLst/>
            <a:cxnLst/>
            <a:rect l="l" t="t" r="r" b="b"/>
            <a:pathLst>
              <a:path w="535305" h="364490">
                <a:moveTo>
                  <a:pt x="506361" y="0"/>
                </a:moveTo>
                <a:lnTo>
                  <a:pt x="0" y="0"/>
                </a:lnTo>
                <a:lnTo>
                  <a:pt x="0" y="364477"/>
                </a:lnTo>
                <a:lnTo>
                  <a:pt x="506361" y="364477"/>
                </a:lnTo>
                <a:lnTo>
                  <a:pt x="517576" y="362210"/>
                </a:lnTo>
                <a:lnTo>
                  <a:pt x="526745" y="356031"/>
                </a:lnTo>
                <a:lnTo>
                  <a:pt x="532932" y="346871"/>
                </a:lnTo>
                <a:lnTo>
                  <a:pt x="535203" y="335661"/>
                </a:lnTo>
                <a:lnTo>
                  <a:pt x="535203" y="28841"/>
                </a:lnTo>
                <a:lnTo>
                  <a:pt x="532932" y="17621"/>
                </a:lnTo>
                <a:lnTo>
                  <a:pt x="526745" y="8453"/>
                </a:lnTo>
                <a:lnTo>
                  <a:pt x="517576" y="2268"/>
                </a:lnTo>
                <a:lnTo>
                  <a:pt x="506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2"/>
          <p:cNvSpPr/>
          <p:nvPr/>
        </p:nvSpPr>
        <p:spPr>
          <a:xfrm>
            <a:off x="11899772" y="8599055"/>
            <a:ext cx="212090" cy="255904"/>
          </a:xfrm>
          <a:custGeom>
            <a:avLst/>
            <a:gdLst/>
            <a:ahLst/>
            <a:cxnLst/>
            <a:rect l="l" t="t" r="r" b="b"/>
            <a:pathLst>
              <a:path w="212090" h="255904">
                <a:moveTo>
                  <a:pt x="211975" y="203085"/>
                </a:moveTo>
                <a:lnTo>
                  <a:pt x="0" y="203085"/>
                </a:lnTo>
                <a:lnTo>
                  <a:pt x="0" y="255435"/>
                </a:lnTo>
                <a:lnTo>
                  <a:pt x="34658" y="255435"/>
                </a:lnTo>
                <a:lnTo>
                  <a:pt x="34658" y="235115"/>
                </a:lnTo>
                <a:lnTo>
                  <a:pt x="211975" y="235115"/>
                </a:lnTo>
                <a:lnTo>
                  <a:pt x="211975" y="203085"/>
                </a:lnTo>
                <a:close/>
              </a:path>
              <a:path w="212090" h="255904">
                <a:moveTo>
                  <a:pt x="211975" y="235115"/>
                </a:moveTo>
                <a:lnTo>
                  <a:pt x="176999" y="235115"/>
                </a:lnTo>
                <a:lnTo>
                  <a:pt x="176999" y="255435"/>
                </a:lnTo>
                <a:lnTo>
                  <a:pt x="211975" y="255435"/>
                </a:lnTo>
                <a:lnTo>
                  <a:pt x="211975" y="235115"/>
                </a:lnTo>
                <a:close/>
              </a:path>
              <a:path w="212090" h="255904">
                <a:moveTo>
                  <a:pt x="184251" y="0"/>
                </a:moveTo>
                <a:lnTo>
                  <a:pt x="49199" y="0"/>
                </a:lnTo>
                <a:lnTo>
                  <a:pt x="49199" y="69342"/>
                </a:lnTo>
                <a:lnTo>
                  <a:pt x="48786" y="89944"/>
                </a:lnTo>
                <a:lnTo>
                  <a:pt x="45486" y="128001"/>
                </a:lnTo>
                <a:lnTo>
                  <a:pt x="33758" y="176784"/>
                </a:lnTo>
                <a:lnTo>
                  <a:pt x="20459" y="203085"/>
                </a:lnTo>
                <a:lnTo>
                  <a:pt x="60426" y="203085"/>
                </a:lnTo>
                <a:lnTo>
                  <a:pt x="75592" y="163048"/>
                </a:lnTo>
                <a:lnTo>
                  <a:pt x="82297" y="117511"/>
                </a:lnTo>
                <a:lnTo>
                  <a:pt x="83540" y="32029"/>
                </a:lnTo>
                <a:lnTo>
                  <a:pt x="184251" y="32029"/>
                </a:lnTo>
                <a:lnTo>
                  <a:pt x="184251" y="0"/>
                </a:lnTo>
                <a:close/>
              </a:path>
              <a:path w="212090" h="255904">
                <a:moveTo>
                  <a:pt x="184251" y="32029"/>
                </a:moveTo>
                <a:lnTo>
                  <a:pt x="148920" y="32029"/>
                </a:lnTo>
                <a:lnTo>
                  <a:pt x="148920" y="203085"/>
                </a:lnTo>
                <a:lnTo>
                  <a:pt x="184251" y="203085"/>
                </a:lnTo>
                <a:lnTo>
                  <a:pt x="184251" y="32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004" y="1494746"/>
            <a:ext cx="6989794" cy="4050020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ок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2266" y="225545"/>
            <a:ext cx="3443590" cy="1434299"/>
          </a:xfrm>
          <a:prstGeom prst="rect">
            <a:avLst/>
          </a:prstGeom>
          <a:noFill/>
        </p:spPr>
      </p:pic>
      <p:pic>
        <p:nvPicPr>
          <p:cNvPr id="1028" name="Picture 4" descr="C:\Users\user\Desktop\Рисунок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7611" y="851321"/>
            <a:ext cx="2303342" cy="539015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7425410" y="5544766"/>
            <a:ext cx="21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 ЧАСТЬ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3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9054" y="445754"/>
            <a:ext cx="5144094" cy="5400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404040"/>
                </a:solidFill>
              </a:rPr>
              <a:t>Контрольные вопросы: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596" y="1190954"/>
            <a:ext cx="1020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Какие виды движения встречаются на дорогах нашего города? (Односторонние и двусторонние)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user\Desktop\pdd-ukraine-punkt-1-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0700" y="2051050"/>
            <a:ext cx="8515350" cy="2978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38596" y="151926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02798" y="1519269"/>
            <a:ext cx="858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Какое движение изображено на рисунке? (Шесть полос, но движение двустороннее)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4778" y="5251415"/>
            <a:ext cx="1454468" cy="144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05300" y="5514975"/>
            <a:ext cx="7377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Что обозначает этот знак? Действия водителя? (Этот знак обозначает </a:t>
            </a:r>
          </a:p>
          <a:p>
            <a:r>
              <a:rPr lang="ru-RU" dirty="0" smtClean="0"/>
              <a:t>пешеходный переход. При  виде этого знака водитель должен снизить </a:t>
            </a:r>
          </a:p>
          <a:p>
            <a:r>
              <a:rPr lang="ru-RU" dirty="0" smtClean="0"/>
              <a:t>скорость, а у самого пешеходного перехода остановиться) 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6809" y="2178050"/>
            <a:ext cx="1585818" cy="15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61879" y="158345"/>
            <a:ext cx="5144094" cy="93274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404040"/>
                </a:solidFill>
              </a:rPr>
              <a:t>Контрольные вопросы: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914400"/>
            <a:ext cx="65366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4. Что влияет на реакцию водителя? Выбери правильный ответ: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усталость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разговоры с пассажирами                   - курение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разговоры по телефону                         - музыка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5.  От чего зависит тормозной путь автомобиля?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94919" y="3616378"/>
            <a:ext cx="511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От чего зависит тормозной путь автомобиля?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577" y="2710781"/>
            <a:ext cx="5275674" cy="158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C:\Users\user\Desktop\Рисунок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003" y="4078043"/>
            <a:ext cx="5255153" cy="2657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14095" y="2247900"/>
            <a:ext cx="70633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 СПРАВИЛИСЬ!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0429" y="1047750"/>
            <a:ext cx="5144094" cy="932741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404040"/>
                </a:solidFill>
              </a:rPr>
              <a:t>Что говорят правила?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object 2"/>
          <p:cNvSpPr/>
          <p:nvPr/>
        </p:nvSpPr>
        <p:spPr>
          <a:xfrm>
            <a:off x="2601332" y="1980491"/>
            <a:ext cx="9590667" cy="4877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92897"/>
            <a:ext cx="10018713" cy="1752599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3288C3"/>
                </a:solidFill>
              </a:rPr>
              <a:t>ВИДЫ </a:t>
            </a:r>
            <a:r>
              <a:rPr lang="ru-RU" sz="5000" b="1" dirty="0" smtClean="0">
                <a:solidFill>
                  <a:srgbClr val="3288C3"/>
                </a:solidFill>
              </a:rPr>
              <a:t>   ДВИЖЕНИЯ</a:t>
            </a:r>
            <a:endParaRPr lang="ru-RU" sz="5000" b="1" dirty="0">
              <a:solidFill>
                <a:srgbClr val="3288C3"/>
              </a:solidFill>
            </a:endParaRPr>
          </a:p>
        </p:txBody>
      </p:sp>
      <p:pic>
        <p:nvPicPr>
          <p:cNvPr id="2050" name="Picture 2" descr="C:\Users\user\Desktop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06563"/>
            <a:ext cx="9144000" cy="34432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2675" y="4863673"/>
            <a:ext cx="2902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ОДНОСТОРОННЕЕ </a:t>
            </a:r>
          </a:p>
          <a:p>
            <a:r>
              <a:rPr lang="ru-RU" sz="2400" b="1" dirty="0" smtClean="0"/>
              <a:t>        ДВИЖЕНИЕ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00875" y="4863673"/>
            <a:ext cx="2623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ДВУСТОРОННЕЕ </a:t>
            </a:r>
          </a:p>
          <a:p>
            <a:r>
              <a:rPr lang="ru-RU" sz="2400" b="1" dirty="0" smtClean="0"/>
              <a:t>      ДВИЖЕНИЕ</a:t>
            </a:r>
            <a:endParaRPr lang="ru-RU" sz="2400" b="1" dirty="0"/>
          </a:p>
        </p:txBody>
      </p:sp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4607" y="4673600"/>
            <a:ext cx="1585818" cy="15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zakon-auto.ru/i/articles/znaki/znak-odnostoronnee-dvizhenie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5649" y="4863673"/>
            <a:ext cx="1395745" cy="1395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56017" y="798309"/>
            <a:ext cx="5595825" cy="100681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rgbClr val="3288C3"/>
                </a:solidFill>
              </a:rPr>
              <a:t>Ошибки водителей</a:t>
            </a:r>
            <a:endParaRPr lang="ru-RU" sz="5000" dirty="0">
              <a:solidFill>
                <a:srgbClr val="3288C3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56017" y="2072510"/>
            <a:ext cx="6309936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404040"/>
                </a:solidFill>
              </a:rPr>
              <a:t>Большинство водителей реагируют только на появление пешехода, а не на приближение к пешеходному переходу. </a:t>
            </a:r>
            <a:endParaRPr lang="ru-RU" sz="4000" dirty="0">
              <a:solidFill>
                <a:srgbClr val="404040"/>
              </a:solidFill>
            </a:endParaRPr>
          </a:p>
        </p:txBody>
      </p:sp>
      <p:pic>
        <p:nvPicPr>
          <p:cNvPr id="8194" name="Picture 2" descr="C:\Users\user\Desktop\img_4661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0766" y="4862481"/>
            <a:ext cx="4361233" cy="1951704"/>
          </a:xfrm>
          <a:prstGeom prst="rect">
            <a:avLst/>
          </a:prstGeom>
          <a:noFill/>
        </p:spPr>
      </p:pic>
      <p:sp>
        <p:nvSpPr>
          <p:cNvPr id="20" name="object 8"/>
          <p:cNvSpPr/>
          <p:nvPr/>
        </p:nvSpPr>
        <p:spPr>
          <a:xfrm>
            <a:off x="8722828" y="3068267"/>
            <a:ext cx="2645410" cy="1840864"/>
          </a:xfrm>
          <a:custGeom>
            <a:avLst/>
            <a:gdLst/>
            <a:ahLst/>
            <a:cxnLst/>
            <a:rect l="l" t="t" r="r" b="b"/>
            <a:pathLst>
              <a:path w="2645409" h="1840865">
                <a:moveTo>
                  <a:pt x="2482740" y="919510"/>
                </a:moveTo>
                <a:lnTo>
                  <a:pt x="213563" y="919510"/>
                </a:lnTo>
                <a:lnTo>
                  <a:pt x="207210" y="936888"/>
                </a:lnTo>
                <a:lnTo>
                  <a:pt x="201625" y="952260"/>
                </a:lnTo>
                <a:lnTo>
                  <a:pt x="196232" y="966855"/>
                </a:lnTo>
                <a:lnTo>
                  <a:pt x="174289" y="1025964"/>
                </a:lnTo>
                <a:lnTo>
                  <a:pt x="160343" y="1071570"/>
                </a:lnTo>
                <a:lnTo>
                  <a:pt x="149182" y="1117740"/>
                </a:lnTo>
                <a:lnTo>
                  <a:pt x="140998" y="1164520"/>
                </a:lnTo>
                <a:lnTo>
                  <a:pt x="135982" y="1211958"/>
                </a:lnTo>
                <a:lnTo>
                  <a:pt x="134327" y="1260099"/>
                </a:lnTo>
                <a:lnTo>
                  <a:pt x="134460" y="1410346"/>
                </a:lnTo>
                <a:lnTo>
                  <a:pt x="134569" y="1760923"/>
                </a:lnTo>
                <a:lnTo>
                  <a:pt x="141266" y="1791860"/>
                </a:lnTo>
                <a:lnTo>
                  <a:pt x="158589" y="1817076"/>
                </a:lnTo>
                <a:lnTo>
                  <a:pt x="184045" y="1834054"/>
                </a:lnTo>
                <a:lnTo>
                  <a:pt x="215137" y="1840273"/>
                </a:lnTo>
                <a:lnTo>
                  <a:pt x="2429522" y="1840273"/>
                </a:lnTo>
                <a:lnTo>
                  <a:pt x="2460757" y="1834000"/>
                </a:lnTo>
                <a:lnTo>
                  <a:pt x="2486294" y="1816887"/>
                </a:lnTo>
                <a:lnTo>
                  <a:pt x="2503606" y="1791490"/>
                </a:lnTo>
                <a:lnTo>
                  <a:pt x="2510167" y="1760364"/>
                </a:lnTo>
                <a:lnTo>
                  <a:pt x="2509947" y="1660412"/>
                </a:lnTo>
                <a:lnTo>
                  <a:pt x="2509920" y="1510499"/>
                </a:lnTo>
                <a:lnTo>
                  <a:pt x="2510049" y="1460532"/>
                </a:lnTo>
                <a:lnTo>
                  <a:pt x="2510271" y="1410346"/>
                </a:lnTo>
                <a:lnTo>
                  <a:pt x="2510596" y="1360598"/>
                </a:lnTo>
                <a:lnTo>
                  <a:pt x="2511044" y="1310632"/>
                </a:lnTo>
                <a:lnTo>
                  <a:pt x="2510522" y="1261349"/>
                </a:lnTo>
                <a:lnTo>
                  <a:pt x="2507801" y="1212559"/>
                </a:lnTo>
                <a:lnTo>
                  <a:pt x="2502618" y="1164280"/>
                </a:lnTo>
                <a:lnTo>
                  <a:pt x="2494711" y="1116526"/>
                </a:lnTo>
                <a:lnTo>
                  <a:pt x="2483816" y="1069315"/>
                </a:lnTo>
                <a:lnTo>
                  <a:pt x="2469672" y="1022662"/>
                </a:lnTo>
                <a:lnTo>
                  <a:pt x="2452014" y="976584"/>
                </a:lnTo>
                <a:lnTo>
                  <a:pt x="2446979" y="963833"/>
                </a:lnTo>
                <a:lnTo>
                  <a:pt x="2442368" y="950643"/>
                </a:lnTo>
                <a:lnTo>
                  <a:pt x="2437718" y="936632"/>
                </a:lnTo>
                <a:lnTo>
                  <a:pt x="2432913" y="922444"/>
                </a:lnTo>
                <a:lnTo>
                  <a:pt x="2456682" y="920943"/>
                </a:lnTo>
                <a:lnTo>
                  <a:pt x="2479444" y="919794"/>
                </a:lnTo>
                <a:lnTo>
                  <a:pt x="2482740" y="919510"/>
                </a:lnTo>
                <a:close/>
              </a:path>
              <a:path w="2645409" h="1840865">
                <a:moveTo>
                  <a:pt x="197502" y="594955"/>
                </a:moveTo>
                <a:lnTo>
                  <a:pt x="127063" y="600118"/>
                </a:lnTo>
                <a:lnTo>
                  <a:pt x="81623" y="616054"/>
                </a:lnTo>
                <a:lnTo>
                  <a:pt x="44555" y="644425"/>
                </a:lnTo>
                <a:lnTo>
                  <a:pt x="17502" y="682294"/>
                </a:lnTo>
                <a:lnTo>
                  <a:pt x="2104" y="726725"/>
                </a:lnTo>
                <a:lnTo>
                  <a:pt x="0" y="774781"/>
                </a:lnTo>
                <a:lnTo>
                  <a:pt x="11655" y="820355"/>
                </a:lnTo>
                <a:lnTo>
                  <a:pt x="35269" y="859396"/>
                </a:lnTo>
                <a:lnTo>
                  <a:pt x="68900" y="890114"/>
                </a:lnTo>
                <a:lnTo>
                  <a:pt x="110610" y="910716"/>
                </a:lnTo>
                <a:lnTo>
                  <a:pt x="158457" y="919409"/>
                </a:lnTo>
                <a:lnTo>
                  <a:pt x="171286" y="919730"/>
                </a:lnTo>
                <a:lnTo>
                  <a:pt x="2482740" y="919510"/>
                </a:lnTo>
                <a:lnTo>
                  <a:pt x="2522385" y="914202"/>
                </a:lnTo>
                <a:lnTo>
                  <a:pt x="2566799" y="896154"/>
                </a:lnTo>
                <a:lnTo>
                  <a:pt x="2602938" y="866830"/>
                </a:lnTo>
                <a:lnTo>
                  <a:pt x="2629115" y="828942"/>
                </a:lnTo>
                <a:lnTo>
                  <a:pt x="2643644" y="785201"/>
                </a:lnTo>
                <a:lnTo>
                  <a:pt x="2644838" y="738319"/>
                </a:lnTo>
                <a:lnTo>
                  <a:pt x="2632191" y="692554"/>
                </a:lnTo>
                <a:lnTo>
                  <a:pt x="2607887" y="653584"/>
                </a:lnTo>
                <a:lnTo>
                  <a:pt x="2573886" y="623234"/>
                </a:lnTo>
                <a:lnTo>
                  <a:pt x="2532150" y="603326"/>
                </a:lnTo>
                <a:lnTo>
                  <a:pt x="2487483" y="596143"/>
                </a:lnTo>
                <a:lnTo>
                  <a:pt x="2339695" y="596143"/>
                </a:lnTo>
                <a:lnTo>
                  <a:pt x="2330513" y="595584"/>
                </a:lnTo>
                <a:lnTo>
                  <a:pt x="268884" y="595584"/>
                </a:lnTo>
                <a:lnTo>
                  <a:pt x="197502" y="594955"/>
                </a:lnTo>
                <a:close/>
              </a:path>
              <a:path w="2645409" h="1840865">
                <a:moveTo>
                  <a:pt x="2412153" y="595009"/>
                </a:moveTo>
                <a:lnTo>
                  <a:pt x="2375914" y="595300"/>
                </a:lnTo>
                <a:lnTo>
                  <a:pt x="2339695" y="596143"/>
                </a:lnTo>
                <a:lnTo>
                  <a:pt x="2487483" y="596143"/>
                </a:lnTo>
                <a:lnTo>
                  <a:pt x="2484640" y="595686"/>
                </a:lnTo>
                <a:lnTo>
                  <a:pt x="2412153" y="595009"/>
                </a:lnTo>
                <a:close/>
              </a:path>
              <a:path w="2645409" h="1840865">
                <a:moveTo>
                  <a:pt x="1298811" y="0"/>
                </a:moveTo>
                <a:lnTo>
                  <a:pt x="1249012" y="436"/>
                </a:lnTo>
                <a:lnTo>
                  <a:pt x="1199230" y="1516"/>
                </a:lnTo>
                <a:lnTo>
                  <a:pt x="1149468" y="3269"/>
                </a:lnTo>
                <a:lnTo>
                  <a:pt x="1099732" y="5729"/>
                </a:lnTo>
                <a:lnTo>
                  <a:pt x="1050026" y="8927"/>
                </a:lnTo>
                <a:lnTo>
                  <a:pt x="1000353" y="12895"/>
                </a:lnTo>
                <a:lnTo>
                  <a:pt x="951075" y="17669"/>
                </a:lnTo>
                <a:lnTo>
                  <a:pt x="901850" y="23263"/>
                </a:lnTo>
                <a:lnTo>
                  <a:pt x="852691" y="29605"/>
                </a:lnTo>
                <a:lnTo>
                  <a:pt x="803609" y="36619"/>
                </a:lnTo>
                <a:lnTo>
                  <a:pt x="754616" y="44231"/>
                </a:lnTo>
                <a:lnTo>
                  <a:pt x="656945" y="60952"/>
                </a:lnTo>
                <a:lnTo>
                  <a:pt x="604093" y="76384"/>
                </a:lnTo>
                <a:lnTo>
                  <a:pt x="559034" y="101698"/>
                </a:lnTo>
                <a:lnTo>
                  <a:pt x="521524" y="136163"/>
                </a:lnTo>
                <a:lnTo>
                  <a:pt x="491318" y="179051"/>
                </a:lnTo>
                <a:lnTo>
                  <a:pt x="468172" y="229633"/>
                </a:lnTo>
                <a:lnTo>
                  <a:pt x="449544" y="280640"/>
                </a:lnTo>
                <a:lnTo>
                  <a:pt x="430805" y="331608"/>
                </a:lnTo>
                <a:lnTo>
                  <a:pt x="355434" y="535335"/>
                </a:lnTo>
                <a:lnTo>
                  <a:pt x="328033" y="587686"/>
                </a:lnTo>
                <a:lnTo>
                  <a:pt x="268884" y="595584"/>
                </a:lnTo>
                <a:lnTo>
                  <a:pt x="2330513" y="595584"/>
                </a:lnTo>
                <a:lnTo>
                  <a:pt x="2283787" y="519646"/>
                </a:lnTo>
                <a:lnTo>
                  <a:pt x="2265452" y="468789"/>
                </a:lnTo>
                <a:lnTo>
                  <a:pt x="2246975" y="417985"/>
                </a:lnTo>
                <a:lnTo>
                  <a:pt x="2228319" y="367249"/>
                </a:lnTo>
                <a:lnTo>
                  <a:pt x="2209451" y="316596"/>
                </a:lnTo>
                <a:lnTo>
                  <a:pt x="2190335" y="266041"/>
                </a:lnTo>
                <a:lnTo>
                  <a:pt x="2170938" y="215600"/>
                </a:lnTo>
                <a:lnTo>
                  <a:pt x="2149862" y="172271"/>
                </a:lnTo>
                <a:lnTo>
                  <a:pt x="2122596" y="135149"/>
                </a:lnTo>
                <a:lnTo>
                  <a:pt x="2089156" y="104591"/>
                </a:lnTo>
                <a:lnTo>
                  <a:pt x="2049558" y="80951"/>
                </a:lnTo>
                <a:lnTo>
                  <a:pt x="2003818" y="64584"/>
                </a:lnTo>
                <a:lnTo>
                  <a:pt x="1953877" y="52679"/>
                </a:lnTo>
                <a:lnTo>
                  <a:pt x="1903697" y="42569"/>
                </a:lnTo>
                <a:lnTo>
                  <a:pt x="1853303" y="34066"/>
                </a:lnTo>
                <a:lnTo>
                  <a:pt x="1802723" y="26984"/>
                </a:lnTo>
                <a:lnTo>
                  <a:pt x="1751981" y="21135"/>
                </a:lnTo>
                <a:lnTo>
                  <a:pt x="1701104" y="16333"/>
                </a:lnTo>
                <a:lnTo>
                  <a:pt x="1650116" y="12389"/>
                </a:lnTo>
                <a:lnTo>
                  <a:pt x="1547914" y="6329"/>
                </a:lnTo>
                <a:lnTo>
                  <a:pt x="1448268" y="2223"/>
                </a:lnTo>
                <a:lnTo>
                  <a:pt x="1398443" y="925"/>
                </a:lnTo>
                <a:lnTo>
                  <a:pt x="1348623" y="173"/>
                </a:lnTo>
                <a:lnTo>
                  <a:pt x="1298811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9210040" y="3314700"/>
            <a:ext cx="1791970" cy="606425"/>
          </a:xfrm>
          <a:custGeom>
            <a:avLst/>
            <a:gdLst/>
            <a:ahLst/>
            <a:cxnLst/>
            <a:rect l="l" t="t" r="r" b="b"/>
            <a:pathLst>
              <a:path w="1791970" h="606425">
                <a:moveTo>
                  <a:pt x="884402" y="0"/>
                </a:moveTo>
                <a:lnTo>
                  <a:pt x="832763" y="335"/>
                </a:lnTo>
                <a:lnTo>
                  <a:pt x="782276" y="1348"/>
                </a:lnTo>
                <a:lnTo>
                  <a:pt x="732790" y="3046"/>
                </a:lnTo>
                <a:lnTo>
                  <a:pt x="684149" y="5437"/>
                </a:lnTo>
                <a:lnTo>
                  <a:pt x="636203" y="8529"/>
                </a:lnTo>
                <a:lnTo>
                  <a:pt x="588797" y="12331"/>
                </a:lnTo>
                <a:lnTo>
                  <a:pt x="546384" y="16406"/>
                </a:lnTo>
                <a:lnTo>
                  <a:pt x="502839" y="21263"/>
                </a:lnTo>
                <a:lnTo>
                  <a:pt x="457893" y="26940"/>
                </a:lnTo>
                <a:lnTo>
                  <a:pt x="411274" y="33476"/>
                </a:lnTo>
                <a:lnTo>
                  <a:pt x="362714" y="40908"/>
                </a:lnTo>
                <a:lnTo>
                  <a:pt x="311941" y="49273"/>
                </a:lnTo>
                <a:lnTo>
                  <a:pt x="258686" y="58610"/>
                </a:lnTo>
                <a:lnTo>
                  <a:pt x="218378" y="76041"/>
                </a:lnTo>
                <a:lnTo>
                  <a:pt x="183146" y="131838"/>
                </a:lnTo>
                <a:lnTo>
                  <a:pt x="173833" y="156784"/>
                </a:lnTo>
                <a:lnTo>
                  <a:pt x="161356" y="189263"/>
                </a:lnTo>
                <a:lnTo>
                  <a:pt x="146151" y="228324"/>
                </a:lnTo>
                <a:lnTo>
                  <a:pt x="88534" y="375507"/>
                </a:lnTo>
                <a:lnTo>
                  <a:pt x="66783" y="431402"/>
                </a:lnTo>
                <a:lnTo>
                  <a:pt x="44485" y="489132"/>
                </a:lnTo>
                <a:lnTo>
                  <a:pt x="22079" y="547747"/>
                </a:lnTo>
                <a:lnTo>
                  <a:pt x="0" y="606297"/>
                </a:lnTo>
                <a:lnTo>
                  <a:pt x="157937" y="590925"/>
                </a:lnTo>
                <a:lnTo>
                  <a:pt x="316336" y="577940"/>
                </a:lnTo>
                <a:lnTo>
                  <a:pt x="474802" y="567496"/>
                </a:lnTo>
                <a:lnTo>
                  <a:pt x="632937" y="559747"/>
                </a:lnTo>
                <a:lnTo>
                  <a:pt x="790348" y="554846"/>
                </a:lnTo>
                <a:lnTo>
                  <a:pt x="946636" y="552946"/>
                </a:lnTo>
                <a:lnTo>
                  <a:pt x="1772494" y="552946"/>
                </a:lnTo>
                <a:lnTo>
                  <a:pt x="1762081" y="524799"/>
                </a:lnTo>
                <a:lnTo>
                  <a:pt x="1743466" y="475082"/>
                </a:lnTo>
                <a:lnTo>
                  <a:pt x="1723307" y="421689"/>
                </a:lnTo>
                <a:lnTo>
                  <a:pt x="1702282" y="366345"/>
                </a:lnTo>
                <a:lnTo>
                  <a:pt x="1681070" y="310778"/>
                </a:lnTo>
                <a:lnTo>
                  <a:pt x="1640796" y="205878"/>
                </a:lnTo>
                <a:lnTo>
                  <a:pt x="1607908" y="120802"/>
                </a:lnTo>
                <a:lnTo>
                  <a:pt x="1582420" y="80567"/>
                </a:lnTo>
                <a:lnTo>
                  <a:pt x="1542072" y="59867"/>
                </a:lnTo>
                <a:lnTo>
                  <a:pt x="1488238" y="47263"/>
                </a:lnTo>
                <a:lnTo>
                  <a:pt x="1433845" y="36884"/>
                </a:lnTo>
                <a:lnTo>
                  <a:pt x="1379250" y="28458"/>
                </a:lnTo>
                <a:lnTo>
                  <a:pt x="1324813" y="21715"/>
                </a:lnTo>
                <a:lnTo>
                  <a:pt x="1270889" y="16383"/>
                </a:lnTo>
                <a:lnTo>
                  <a:pt x="1217838" y="12192"/>
                </a:lnTo>
                <a:lnTo>
                  <a:pt x="1115783" y="6146"/>
                </a:lnTo>
                <a:lnTo>
                  <a:pt x="1020310" y="2189"/>
                </a:lnTo>
                <a:lnTo>
                  <a:pt x="974243" y="967"/>
                </a:lnTo>
                <a:lnTo>
                  <a:pt x="929009" y="240"/>
                </a:lnTo>
                <a:lnTo>
                  <a:pt x="884402" y="0"/>
                </a:lnTo>
                <a:close/>
              </a:path>
              <a:path w="1791970" h="606425">
                <a:moveTo>
                  <a:pt x="1772494" y="552946"/>
                </a:moveTo>
                <a:lnTo>
                  <a:pt x="946636" y="552946"/>
                </a:lnTo>
                <a:lnTo>
                  <a:pt x="998415" y="553007"/>
                </a:lnTo>
                <a:lnTo>
                  <a:pt x="1101407" y="554202"/>
                </a:lnTo>
                <a:lnTo>
                  <a:pt x="1203549" y="556868"/>
                </a:lnTo>
                <a:lnTo>
                  <a:pt x="1304723" y="561051"/>
                </a:lnTo>
                <a:lnTo>
                  <a:pt x="1404812" y="566795"/>
                </a:lnTo>
                <a:lnTo>
                  <a:pt x="1503698" y="574146"/>
                </a:lnTo>
                <a:lnTo>
                  <a:pt x="1601265" y="583150"/>
                </a:lnTo>
                <a:lnTo>
                  <a:pt x="1697394" y="593852"/>
                </a:lnTo>
                <a:lnTo>
                  <a:pt x="1744884" y="599854"/>
                </a:lnTo>
                <a:lnTo>
                  <a:pt x="1791970" y="606297"/>
                </a:lnTo>
                <a:lnTo>
                  <a:pt x="1778475" y="569113"/>
                </a:lnTo>
                <a:lnTo>
                  <a:pt x="1772494" y="552946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13"/>
          <p:cNvSpPr/>
          <p:nvPr/>
        </p:nvSpPr>
        <p:spPr>
          <a:xfrm>
            <a:off x="9210040" y="4552440"/>
            <a:ext cx="1701164" cy="87630"/>
          </a:xfrm>
          <a:custGeom>
            <a:avLst/>
            <a:gdLst/>
            <a:ahLst/>
            <a:cxnLst/>
            <a:rect l="l" t="t" r="r" b="b"/>
            <a:pathLst>
              <a:path w="1701165" h="87629">
                <a:moveTo>
                  <a:pt x="1657261" y="0"/>
                </a:moveTo>
                <a:lnTo>
                  <a:pt x="43726" y="0"/>
                </a:lnTo>
                <a:lnTo>
                  <a:pt x="26714" y="3433"/>
                </a:lnTo>
                <a:lnTo>
                  <a:pt x="12814" y="12800"/>
                </a:lnTo>
                <a:lnTo>
                  <a:pt x="3438" y="26697"/>
                </a:lnTo>
                <a:lnTo>
                  <a:pt x="0" y="43726"/>
                </a:lnTo>
                <a:lnTo>
                  <a:pt x="3438" y="60738"/>
                </a:lnTo>
                <a:lnTo>
                  <a:pt x="12814" y="74637"/>
                </a:lnTo>
                <a:lnTo>
                  <a:pt x="26714" y="84013"/>
                </a:lnTo>
                <a:lnTo>
                  <a:pt x="43726" y="87452"/>
                </a:lnTo>
                <a:lnTo>
                  <a:pt x="1657261" y="87452"/>
                </a:lnTo>
                <a:lnTo>
                  <a:pt x="1674289" y="84013"/>
                </a:lnTo>
                <a:lnTo>
                  <a:pt x="1688187" y="74637"/>
                </a:lnTo>
                <a:lnTo>
                  <a:pt x="1697553" y="60738"/>
                </a:lnTo>
                <a:lnTo>
                  <a:pt x="1700987" y="43726"/>
                </a:lnTo>
                <a:lnTo>
                  <a:pt x="1697553" y="26697"/>
                </a:lnTo>
                <a:lnTo>
                  <a:pt x="1688187" y="12800"/>
                </a:lnTo>
                <a:lnTo>
                  <a:pt x="1674289" y="3433"/>
                </a:lnTo>
                <a:lnTo>
                  <a:pt x="1657261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9550580" y="4036820"/>
            <a:ext cx="1106170" cy="401320"/>
          </a:xfrm>
          <a:custGeom>
            <a:avLst/>
            <a:gdLst/>
            <a:ahLst/>
            <a:cxnLst/>
            <a:rect l="l" t="t" r="r" b="b"/>
            <a:pathLst>
              <a:path w="1106170" h="401320">
                <a:moveTo>
                  <a:pt x="552945" y="0"/>
                </a:moveTo>
                <a:lnTo>
                  <a:pt x="492405" y="155"/>
                </a:lnTo>
                <a:lnTo>
                  <a:pt x="432630" y="1759"/>
                </a:lnTo>
                <a:lnTo>
                  <a:pt x="374393" y="4833"/>
                </a:lnTo>
                <a:lnTo>
                  <a:pt x="318466" y="9401"/>
                </a:lnTo>
                <a:lnTo>
                  <a:pt x="265622" y="15486"/>
                </a:lnTo>
                <a:lnTo>
                  <a:pt x="216634" y="23113"/>
                </a:lnTo>
                <a:lnTo>
                  <a:pt x="172275" y="32303"/>
                </a:lnTo>
                <a:lnTo>
                  <a:pt x="133317" y="43080"/>
                </a:lnTo>
                <a:lnTo>
                  <a:pt x="74696" y="69491"/>
                </a:lnTo>
                <a:lnTo>
                  <a:pt x="46953" y="102531"/>
                </a:lnTo>
                <a:lnTo>
                  <a:pt x="37499" y="135956"/>
                </a:lnTo>
                <a:lnTo>
                  <a:pt x="16287" y="210329"/>
                </a:lnTo>
                <a:lnTo>
                  <a:pt x="1411" y="262805"/>
                </a:lnTo>
                <a:lnTo>
                  <a:pt x="0" y="279219"/>
                </a:lnTo>
                <a:lnTo>
                  <a:pt x="4541" y="294503"/>
                </a:lnTo>
                <a:lnTo>
                  <a:pt x="53017" y="323519"/>
                </a:lnTo>
                <a:lnTo>
                  <a:pt x="118454" y="342842"/>
                </a:lnTo>
                <a:lnTo>
                  <a:pt x="158751" y="353179"/>
                </a:lnTo>
                <a:lnTo>
                  <a:pt x="203701" y="363434"/>
                </a:lnTo>
                <a:lnTo>
                  <a:pt x="253006" y="373207"/>
                </a:lnTo>
                <a:lnTo>
                  <a:pt x="306368" y="382100"/>
                </a:lnTo>
                <a:lnTo>
                  <a:pt x="363488" y="389711"/>
                </a:lnTo>
                <a:lnTo>
                  <a:pt x="424067" y="395643"/>
                </a:lnTo>
                <a:lnTo>
                  <a:pt x="487806" y="399494"/>
                </a:lnTo>
                <a:lnTo>
                  <a:pt x="554407" y="400867"/>
                </a:lnTo>
                <a:lnTo>
                  <a:pt x="620979" y="399494"/>
                </a:lnTo>
                <a:lnTo>
                  <a:pt x="684456" y="395661"/>
                </a:lnTo>
                <a:lnTo>
                  <a:pt x="744804" y="389751"/>
                </a:lnTo>
                <a:lnTo>
                  <a:pt x="801651" y="382166"/>
                </a:lnTo>
                <a:lnTo>
                  <a:pt x="854712" y="373303"/>
                </a:lnTo>
                <a:lnTo>
                  <a:pt x="903700" y="363561"/>
                </a:lnTo>
                <a:lnTo>
                  <a:pt x="948329" y="353337"/>
                </a:lnTo>
                <a:lnTo>
                  <a:pt x="988312" y="343028"/>
                </a:lnTo>
                <a:lnTo>
                  <a:pt x="1053194" y="323749"/>
                </a:lnTo>
                <a:lnTo>
                  <a:pt x="1091673" y="307295"/>
                </a:lnTo>
                <a:lnTo>
                  <a:pt x="1105888" y="279441"/>
                </a:lnTo>
                <a:lnTo>
                  <a:pt x="1104482" y="263047"/>
                </a:lnTo>
                <a:lnTo>
                  <a:pt x="1088767" y="207362"/>
                </a:lnTo>
                <a:lnTo>
                  <a:pt x="1077047" y="166587"/>
                </a:lnTo>
                <a:lnTo>
                  <a:pt x="1057784" y="102531"/>
                </a:lnTo>
                <a:lnTo>
                  <a:pt x="1030394" y="72913"/>
                </a:lnTo>
                <a:lnTo>
                  <a:pt x="972061" y="48058"/>
                </a:lnTo>
                <a:lnTo>
                  <a:pt x="933223" y="37475"/>
                </a:lnTo>
                <a:lnTo>
                  <a:pt x="888967" y="28152"/>
                </a:lnTo>
                <a:lnTo>
                  <a:pt x="840067" y="20114"/>
                </a:lnTo>
                <a:lnTo>
                  <a:pt x="787295" y="13383"/>
                </a:lnTo>
                <a:lnTo>
                  <a:pt x="731424" y="7983"/>
                </a:lnTo>
                <a:lnTo>
                  <a:pt x="673227" y="3936"/>
                </a:lnTo>
                <a:lnTo>
                  <a:pt x="613476" y="1268"/>
                </a:lnTo>
                <a:lnTo>
                  <a:pt x="552945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4" name="object 15"/>
          <p:cNvSpPr/>
          <p:nvPr/>
        </p:nvSpPr>
        <p:spPr>
          <a:xfrm>
            <a:off x="10656750" y="4795391"/>
            <a:ext cx="433705" cy="401320"/>
          </a:xfrm>
          <a:custGeom>
            <a:avLst/>
            <a:gdLst/>
            <a:ahLst/>
            <a:cxnLst/>
            <a:rect l="l" t="t" r="r" b="b"/>
            <a:pathLst>
              <a:path w="433704" h="401320">
                <a:moveTo>
                  <a:pt x="433090" y="0"/>
                </a:moveTo>
                <a:lnTo>
                  <a:pt x="426546" y="31125"/>
                </a:lnTo>
                <a:lnTo>
                  <a:pt x="409236" y="56522"/>
                </a:lnTo>
                <a:lnTo>
                  <a:pt x="383701" y="73635"/>
                </a:lnTo>
                <a:lnTo>
                  <a:pt x="352483" y="79908"/>
                </a:lnTo>
                <a:lnTo>
                  <a:pt x="20" y="79908"/>
                </a:lnTo>
                <a:lnTo>
                  <a:pt x="0" y="169557"/>
                </a:lnTo>
                <a:lnTo>
                  <a:pt x="5497" y="230880"/>
                </a:lnTo>
                <a:lnTo>
                  <a:pt x="19991" y="273517"/>
                </a:lnTo>
                <a:lnTo>
                  <a:pt x="42459" y="311749"/>
                </a:lnTo>
                <a:lnTo>
                  <a:pt x="71780" y="344549"/>
                </a:lnTo>
                <a:lnTo>
                  <a:pt x="106834" y="370893"/>
                </a:lnTo>
                <a:lnTo>
                  <a:pt x="146502" y="389756"/>
                </a:lnTo>
                <a:lnTo>
                  <a:pt x="189663" y="400113"/>
                </a:lnTo>
                <a:lnTo>
                  <a:pt x="235198" y="400938"/>
                </a:lnTo>
                <a:lnTo>
                  <a:pt x="283310" y="391296"/>
                </a:lnTo>
                <a:lnTo>
                  <a:pt x="326095" y="372320"/>
                </a:lnTo>
                <a:lnTo>
                  <a:pt x="362793" y="344928"/>
                </a:lnTo>
                <a:lnTo>
                  <a:pt x="392641" y="310038"/>
                </a:lnTo>
                <a:lnTo>
                  <a:pt x="414878" y="268568"/>
                </a:lnTo>
                <a:lnTo>
                  <a:pt x="428742" y="221435"/>
                </a:lnTo>
                <a:lnTo>
                  <a:pt x="433471" y="169557"/>
                </a:lnTo>
                <a:lnTo>
                  <a:pt x="433090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8993187" y="4828936"/>
            <a:ext cx="433705" cy="367775"/>
          </a:xfrm>
          <a:custGeom>
            <a:avLst/>
            <a:gdLst/>
            <a:ahLst/>
            <a:cxnLst/>
            <a:rect l="l" t="t" r="r" b="b"/>
            <a:pathLst>
              <a:path w="433704" h="400684">
                <a:moveTo>
                  <a:pt x="0" y="0"/>
                </a:moveTo>
                <a:lnTo>
                  <a:pt x="41" y="158518"/>
                </a:lnTo>
                <a:lnTo>
                  <a:pt x="1949" y="206072"/>
                </a:lnTo>
                <a:lnTo>
                  <a:pt x="20478" y="275093"/>
                </a:lnTo>
                <a:lnTo>
                  <a:pt x="43325" y="313842"/>
                </a:lnTo>
                <a:lnTo>
                  <a:pt x="73151" y="346540"/>
                </a:lnTo>
                <a:lnTo>
                  <a:pt x="108699" y="372355"/>
                </a:lnTo>
                <a:lnTo>
                  <a:pt x="148713" y="390453"/>
                </a:lnTo>
                <a:lnTo>
                  <a:pt x="191935" y="400000"/>
                </a:lnTo>
                <a:lnTo>
                  <a:pt x="237109" y="400164"/>
                </a:lnTo>
                <a:lnTo>
                  <a:pt x="282533" y="390453"/>
                </a:lnTo>
                <a:lnTo>
                  <a:pt x="323682" y="371996"/>
                </a:lnTo>
                <a:lnTo>
                  <a:pt x="359741" y="345778"/>
                </a:lnTo>
                <a:lnTo>
                  <a:pt x="389681" y="312884"/>
                </a:lnTo>
                <a:lnTo>
                  <a:pt x="412526" y="274370"/>
                </a:lnTo>
                <a:lnTo>
                  <a:pt x="427302" y="231296"/>
                </a:lnTo>
                <a:lnTo>
                  <a:pt x="433031" y="184721"/>
                </a:lnTo>
                <a:lnTo>
                  <a:pt x="433326" y="158518"/>
                </a:lnTo>
                <a:lnTo>
                  <a:pt x="433133" y="79349"/>
                </a:lnTo>
                <a:lnTo>
                  <a:pt x="80568" y="79349"/>
                </a:lnTo>
                <a:lnTo>
                  <a:pt x="49475" y="73130"/>
                </a:lnTo>
                <a:lnTo>
                  <a:pt x="24020" y="56153"/>
                </a:lnTo>
                <a:lnTo>
                  <a:pt x="6697" y="30936"/>
                </a:lnTo>
                <a:lnTo>
                  <a:pt x="0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5953" y="1301715"/>
            <a:ext cx="1454468" cy="144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8162" y="590479"/>
            <a:ext cx="7545388" cy="914541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Что влияет на реакцию водителя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71933" y="1231851"/>
            <a:ext cx="7495917" cy="13303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404040"/>
                </a:solidFill>
              </a:rPr>
              <a:t>Насколько быстро с момента обнаружения водителем опасности может остановиться автомобиль?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707" y="2381250"/>
            <a:ext cx="8891415" cy="41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2412" y="798309"/>
            <a:ext cx="8850313" cy="1006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04040"/>
                </a:solidFill>
              </a:rPr>
              <a:t>Время, которое не учитывает </a:t>
            </a:r>
            <a:br>
              <a:rPr lang="ru-RU" dirty="0" smtClean="0">
                <a:solidFill>
                  <a:srgbClr val="404040"/>
                </a:solidFill>
              </a:rPr>
            </a:br>
            <a:r>
              <a:rPr lang="ru-RU" dirty="0" smtClean="0">
                <a:solidFill>
                  <a:srgbClr val="404040"/>
                </a:solidFill>
              </a:rPr>
              <a:t>водитель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7638" y="1893328"/>
            <a:ext cx="8304212" cy="496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1586" y="558704"/>
            <a:ext cx="6716714" cy="9780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04040"/>
                </a:solidFill>
              </a:rPr>
              <a:t>Как быстро может остановиться </a:t>
            </a:r>
            <a:br>
              <a:rPr lang="ru-RU" dirty="0" smtClean="0">
                <a:solidFill>
                  <a:srgbClr val="404040"/>
                </a:solidFill>
              </a:rPr>
            </a:br>
            <a:r>
              <a:rPr lang="ru-RU" dirty="0" smtClean="0">
                <a:solidFill>
                  <a:srgbClr val="404040"/>
                </a:solidFill>
              </a:rPr>
              <a:t>автомобиль?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725613"/>
            <a:ext cx="9274528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51036" y="758729"/>
            <a:ext cx="7212014" cy="5780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04040"/>
                </a:solidFill>
              </a:rPr>
              <a:t>От чего зависит тормозной путь?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9988" y="1523999"/>
            <a:ext cx="8856662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0580" y="158345"/>
            <a:ext cx="2135361" cy="889405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075" y="445754"/>
            <a:ext cx="1506552" cy="3525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36712" y="798309"/>
            <a:ext cx="8421688" cy="12828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04040"/>
                </a:solidFill>
              </a:rPr>
              <a:t>Чем позже водитель замечает пешехода,</a:t>
            </a:r>
            <a:br>
              <a:rPr lang="ru-RU" dirty="0" smtClean="0">
                <a:solidFill>
                  <a:srgbClr val="40404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тем выше риск аварии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9013" y="2276475"/>
            <a:ext cx="9294812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232</TotalTime>
  <Words>232</Words>
  <Application>Microsoft Office PowerPoint</Application>
  <PresentationFormat>Произвольный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Параллакс</vt:lpstr>
      <vt:lpstr>Слайд 1</vt:lpstr>
      <vt:lpstr>Что говорят правила?</vt:lpstr>
      <vt:lpstr>ВИДЫ    ДВИЖЕНИЯ</vt:lpstr>
      <vt:lpstr>Ошибки водителей</vt:lpstr>
      <vt:lpstr>Что влияет на реакцию водителя</vt:lpstr>
      <vt:lpstr>Время, которое не учитывает  водитель</vt:lpstr>
      <vt:lpstr>Как быстро может остановиться  автомобиль?</vt:lpstr>
      <vt:lpstr>От чего зависит тормозной путь?</vt:lpstr>
      <vt:lpstr>Чем позже водитель замечает пешехода, тем выше риск аварии</vt:lpstr>
      <vt:lpstr>Контрольные вопросы:</vt:lpstr>
      <vt:lpstr>Контрольные вопросы: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«Безопасный переход для двоих»</dc:title>
  <dc:creator>пользователь Microsoft Office</dc:creator>
  <cp:lastModifiedBy>user</cp:lastModifiedBy>
  <cp:revision>28</cp:revision>
  <dcterms:created xsi:type="dcterms:W3CDTF">2016-11-21T13:32:47Z</dcterms:created>
  <dcterms:modified xsi:type="dcterms:W3CDTF">2020-12-15T17:33:24Z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6095826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