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68" r:id="rId5"/>
    <p:sldId id="258" r:id="rId6"/>
    <p:sldId id="259" r:id="rId7"/>
    <p:sldId id="269" r:id="rId8"/>
    <p:sldId id="265" r:id="rId9"/>
    <p:sldId id="270" r:id="rId10"/>
    <p:sldId id="261" r:id="rId11"/>
    <p:sldId id="262" r:id="rId12"/>
    <p:sldId id="263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672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9842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20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900840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56300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10785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9085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99473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376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8495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8898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229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638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327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863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3571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5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4BE0F-1E2C-4F5F-861D-3196188AB795}" type="datetimeFigureOut">
              <a:rPr lang="ru-RU" smtClean="0"/>
              <a:pPr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D60F6C7-9CCF-4C4B-AA56-A473938AF7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11216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20799" y="1182255"/>
            <a:ext cx="981825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МИНИСТЕРСТВО ПРОСВЕЩЕНИЯ РОССИЙСКОЙ ФЕДЕРАЦИИ</a:t>
            </a:r>
          </a:p>
          <a:p>
            <a:pPr algn="ctr"/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/>
              <a:t>«Профилактика </a:t>
            </a:r>
            <a:r>
              <a:rPr lang="ru-RU" sz="2400" dirty="0" err="1" smtClean="0"/>
              <a:t>девиантного</a:t>
            </a:r>
            <a:r>
              <a:rPr lang="ru-RU" sz="2400" dirty="0" smtClean="0"/>
              <a:t> поведения обучающихся в образовательных организациях: психолого-педагогический скрининг и формирование благоприятного социально-психологического климата»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 МЕТОДИЧЕСКИЕ РЕКОМЕНДАЦИИ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 Москва, 2023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590495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44073" y="415636"/>
            <a:ext cx="9892145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Критерий 1:  изменения в поведении обучающихся</a:t>
            </a:r>
          </a:p>
          <a:p>
            <a:endParaRPr lang="ru-RU" b="1" dirty="0" smtClean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настроения, сниженное настроение – подавленность, грусть, пессимизм, апатия;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отказа от учебы и школьной жизни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ухода от общения и социальной изоляции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протестных проявлений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агрессии, насилия и жестокости, конфликтность поведения с участниками образовательных отношений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проявления повышенного интереса к оружию, взрывчатым веществам;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аутоагрессии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высказывание суицидальных мыслей,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веществ, алкоголя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интереса (увлечение) к идеологии запрещенных в Российской Федерации движений и группировок,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увлечения видео-/компьютерными играми агрессивно-деструктивного содержания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высказывание о намерении совершить противоправные действия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052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72145" y="1166843"/>
            <a:ext cx="9005455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2: личностные (мотивационные и индивидуально-психологические) характеристики обучающегося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обидчивость, ранимость;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склонность к накоплению отрицательных переживаний, интроверсия (направленность личности на явления собственного субъективного мира), низкая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демонстративность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ригидность (затрудненность в изменении намеченной деятельности в условиях, объективно требующих перестройки), враждебность, агрессивность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5567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612845"/>
            <a:ext cx="84420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3: особенности социальной среды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факты жестокого обращения и агрессии со стороны сверстников в образовательной организации: насмешки, издевательства, травля со стороны одноклассников, социальный остракизм (отвержение);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слабый контроль со стороны взрослых, родителей (законных представителей), отсутствие родительской поддержки,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дистанцированность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отношениях в семье;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семейное неблагополучие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дисфункциональная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семья), в том числе развод родителей;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особенности обучения в начальной школе: условия не соответствовали возможностям и потребностям ребенка (трудности адаптации, непринятие сверстниками, плохая успеваемость, отсутствие интереса к учебе, смена школ).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3844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3454" y="120073"/>
            <a:ext cx="9790545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действий классных руководителей и педагогических работников образовательных организаций при обнаружении проявлений, которые могут свидетельствовать о риске совершения общественно опасного деяния.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экстренного реагирования при непосредственной опасности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непосредственной опасности для жизни и здоровья окружающих и самого обучающегося проверьте информацию (если возможно) и немедленно известите руководителя, педагогов, специалистов образовательной организации и правоохранительные органы.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профилактической работы при выявлении потенциально высокого риска проявления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(общественно опасного) поведения: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Инициируйте углубленное психологическое и социально-педагогическое обследование обучающегося для последующего обсуждения ситуации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обнаружении потенциально высокого риска, поставьте в известность руководителя образовательной организации и незамедлительно вынесите этот случай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другими специалистами школы, педагогическим советом, или в рамках деятельности Совета профилактики образовательной организации. Совместно с другими специалистами примите решение о дальнейших мерах психолого-педагогического и социально-педагогического характера, разработайте / скорректируйте план ИППС и индивидуальной профилактической работы. Важно, чтобы обучающийся и его родители принимали участие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обсуждении.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22878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2073" y="461817"/>
            <a:ext cx="93287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4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необходимости организуйте привлечение к реализации индивидуальной профилактической программы органы и учреждения системы профилактики безнадзорности и правонарушений несовершеннолетних: органы внутренних дел (инспектора подразделения по делам несовершеннолетних), органы опеки и попечительства, социально-реабилитационные центры, медицинские организации (специализированные учреждения детской и подростковой психиатрии). При необходимости возможно обратиться в комиссию по делам несовершеннолетних и защите их прав по вопросам, относящимся к компетенции данного коллегиального органа.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Родители (законные представители) обучающегося играют ключевую роль в процессе реализации профилактических программ. Критически важными являются настроенность родителей (законных представителей) на сотрудничество с образовательной организацией и их участие в различных мероприятиях, которые будут способствовать социальной адаптации и развитию их детей. В индивидуальной работе со случаем рекомендуется формировать у родителей законных представителей) обучающегося готовность оказывать поддержку и помощь своему ребенку, а также готовность обращаться за помощью к специалистам, если это необходимо.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205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5017" y="1166750"/>
            <a:ext cx="779549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вызовы диктуют необходимость усиления работы специалистов, направленной на выявление обучающихся 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(общественно опасным поведением) и организацию их сообразного психолого-педагогического сопровождения, а также организацию воспитательной и профилактической работы в целом.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в такой деятельности отводится педагогическим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работникам, специалистам образовательных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поскольку именно в сфере образования заключены максимальные ресурсы и возможности для взаимодействия с обучающимися.</a:t>
            </a:r>
          </a:p>
        </p:txBody>
      </p:sp>
    </p:spTree>
    <p:extLst>
      <p:ext uri="{BB962C8B-B14F-4D97-AF65-F5344CB8AC3E}">
        <p14:creationId xmlns="" xmlns:p14="http://schemas.microsoft.com/office/powerpoint/2010/main" val="13604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2691" y="230909"/>
            <a:ext cx="1010458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Содержание Введение............................................................................................................................... 3 </a:t>
            </a:r>
          </a:p>
          <a:p>
            <a:r>
              <a:rPr lang="ru-RU" dirty="0" smtClean="0"/>
              <a:t>1. Вектор индивидуального скрининга проявлений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обучающихся ....................................................................................................................... 6 </a:t>
            </a:r>
          </a:p>
          <a:p>
            <a:r>
              <a:rPr lang="ru-RU" dirty="0" smtClean="0"/>
              <a:t>1.1. Выявление обучающихся с </a:t>
            </a:r>
            <a:r>
              <a:rPr lang="ru-RU" dirty="0" err="1" smtClean="0"/>
              <a:t>девиантным</a:t>
            </a:r>
            <a:r>
              <a:rPr lang="ru-RU" dirty="0" smtClean="0"/>
              <a:t> (общественно опасным) поведением: психолого-педагогическое наблюдение............................................................................ 6 1.2. Выявление обучающихся с </a:t>
            </a:r>
            <a:r>
              <a:rPr lang="ru-RU" dirty="0" err="1" smtClean="0"/>
              <a:t>девиантным</a:t>
            </a:r>
            <a:r>
              <a:rPr lang="ru-RU" dirty="0" smtClean="0"/>
              <a:t> (общественно опасным) поведением: социометрическое исследование ..................................................................................... 10 2. Вектор массового скрининга проявлений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обучающихся ..................................................................................................................... 15 </a:t>
            </a:r>
          </a:p>
          <a:p>
            <a:r>
              <a:rPr lang="ru-RU" dirty="0" smtClean="0"/>
              <a:t>2.1. Выявление обучающихся с </a:t>
            </a:r>
            <a:r>
              <a:rPr lang="ru-RU" dirty="0" err="1" smtClean="0"/>
              <a:t>девиантным</a:t>
            </a:r>
            <a:r>
              <a:rPr lang="ru-RU" dirty="0" smtClean="0"/>
              <a:t> (общественно опасным) поведением: социально-психологическое тестирование..................................................................... 15 3. Алгоритм организации психолого-педагогического сопровождения обучающихся по результатам </a:t>
            </a:r>
            <a:r>
              <a:rPr lang="ru-RU" dirty="0" err="1" smtClean="0"/>
              <a:t>скрининговых</a:t>
            </a:r>
            <a:r>
              <a:rPr lang="ru-RU" dirty="0" smtClean="0"/>
              <a:t> исследований ........................................ 17 </a:t>
            </a:r>
          </a:p>
          <a:p>
            <a:r>
              <a:rPr lang="ru-RU" dirty="0" smtClean="0"/>
              <a:t>3.1. Комплекс мероприятий, направленный на профилактику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обучающихся: групповая работа................................................................... 18 3.2. Комплекс мероприятий, направленный на предупреждение и коррекцию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обучающихся: индивидуальная работа.................................. 21 3.3. Профилактика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обучающихся в циклограмме деятельности педагогических работников образовательной организации ................. 26 Заключение......................................................................................................................... 30 Приложение ...................................................................................................................... 31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60726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1091" y="489527"/>
            <a:ext cx="1015076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уровень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 (принята всенародным голосованием 12.12.1993 с изменениями, одобренными в ходе общероссийского голосования 01.07.2020).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№ 273 - ФЗ «Об образовании в Российской Федерации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24.07.1998 № 124-ФЗ «Об основных гарантиях прав ребенка в Российской Федерации».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24.07.1999 № 120-ФЗ «Об основах системы профилактики безнадзорности и правонарушений несовершеннолетних».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08.01.1998 N 3-ФЗ «О наркотических средствах и психотропных веществах».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06.03.2006 № 35-ФЗ «О противодействии терроризму».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Стратегия государственной антинаркотической политики Российской Федерации до 2030 года, утвержденная Указом Президента Российской Федерации от 23.11.2020 №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733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Концепция профилактики употребления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в образовательной среде на период до 2025 года, утвержденная 15.06.2021 Министерством просвещения Российской Федерации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Письмо Министерства образования Российской Федерации от 27.02.2012 № 06-356 «О мерах по профилактике суицида среди детей и подростков»</a:t>
            </a:r>
          </a:p>
        </p:txBody>
      </p:sp>
    </p:spTree>
    <p:extLst>
      <p:ext uri="{BB962C8B-B14F-4D97-AF65-F5344CB8AC3E}">
        <p14:creationId xmlns="" xmlns:p14="http://schemas.microsoft.com/office/powerpoint/2010/main" val="1431930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37" y="612845"/>
            <a:ext cx="95503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Свердловской области от 23.10.1995 №28-ОЗ «О защите прав ребенка».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Свердловской области от 28.11.2001 №58-ОЗ «О профилактике безнадзорности и правонарушений несовершеннолетних в Свердловской области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Свердловской области от 02.04.2020 № 188-ПП «Об утверждении Порядка межведомственного 8 взаимодействия органов и учреждений системы профилактики безнадзорности и правонарушений несовершеннолетних, а также иных организаций, расположенных на территории Свердловской области, по выявлению и учету несовершеннолетних и семей, находящихся в социально опасном положении, организации индивидуальной профилактической работы с несовершеннолетними и семьями, находящимися в социально опасном положении».</a:t>
            </a:r>
          </a:p>
        </p:txBody>
      </p:sp>
    </p:spTree>
    <p:extLst>
      <p:ext uri="{BB962C8B-B14F-4D97-AF65-F5344CB8AC3E}">
        <p14:creationId xmlns="" xmlns:p14="http://schemas.microsoft.com/office/powerpoint/2010/main" val="4167898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5818" y="600364"/>
            <a:ext cx="9698181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сновным ориентиром деятельности педагогических работников образовательной организации является формирование и укрепление индивидуально-психологических и социально-средовых факторов защиты обучающихся, формирование благоприятного социально-психологического климата в образовательной организации как основы превенции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девиантного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скрининг предполагает проведение психолого-педагогического наблюдения за поведением обучающихся в соответствии с положениями Навигатора со стороны классных руководителей, педагогов, педагогов-психологов образовательных организаций. Особое внимание следует уделять обучающимся из числа ранее выявленных групп риска.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65950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9781" y="600364"/>
            <a:ext cx="94395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Навигаторе подчеркивается особая роль родителей (законных представителей) в жизни ребенка, поэтому важно постоянно поддерживать с ними контакт, развивать отношения сотрудничества и в каждом конкретном случае вырабатывать способы решения трудных ситуаций с их участием с учетом действующего законодательства.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Предложенные  алгоритмы действий педагогов учитывают не только психологическую,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-педагогическую и социально-психологическую специфику поведенческих проблем, но также и правовой контекст в процессе реализации комплексной помощи детям и семьям.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429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72146" y="166255"/>
            <a:ext cx="972589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профилактической деятельности в образовательной организации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Информационно-аналитический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Мотивационно-целевой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Планово-прогностический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Организационно-исполнительский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Контрольно-коррекционный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профилактической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деятельности:</a:t>
            </a: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  профилактика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Вторичная    профилактика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Третичная     профилактика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2752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751344"/>
            <a:ext cx="8155709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деятельность педагога-психолога, педагогических работников, классных руководителей (по компетенции) по результатам предлагаемых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скрининговых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 осуществляется в виде следующих форм работы: </a:t>
            </a: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работа: комплекс мероприятий превентивной направленности, связанных с воспитательной деятельностью среди обучающихся,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психологопедагогической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работой в отдельном классе/группе, направленной на предупреждение рисков формирования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 и нивелирование отдельных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проявлений обучающихся;</a:t>
            </a: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индивидуальная работа: комплекс мероприятий с обучающимися, изменения в поведении которых свидетельствуют, в том числе о рисках совершения общественно опасного деяния, и требующие неотложной психолого-педагогической помощи и коррекции.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7061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04655" y="544945"/>
            <a:ext cx="886690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В статье 4 Федерального закона от 24.06.1999 № </a:t>
            </a:r>
            <a:r>
              <a:rPr lang="ru-RU" b="1" dirty="0" smtClean="0"/>
              <a:t>120-ФЗ</a:t>
            </a:r>
          </a:p>
          <a:p>
            <a:pPr algn="ctr"/>
            <a:r>
              <a:rPr lang="ru-RU" b="1" dirty="0" smtClean="0"/>
              <a:t> </a:t>
            </a:r>
            <a:r>
              <a:rPr lang="ru-RU" b="1" dirty="0"/>
              <a:t>«Об основах системы профилактики безнадзорности и правонарушений несовершеннолетних» </a:t>
            </a:r>
            <a:endParaRPr lang="ru-RU" b="1" dirty="0" smtClean="0"/>
          </a:p>
          <a:p>
            <a:r>
              <a:rPr lang="ru-RU" dirty="0" smtClean="0"/>
              <a:t>органы </a:t>
            </a:r>
            <a:r>
              <a:rPr lang="ru-RU" dirty="0"/>
              <a:t>системы профилактики в рамках межведомственного </a:t>
            </a:r>
            <a:r>
              <a:rPr lang="ru-RU" dirty="0" smtClean="0"/>
              <a:t>взаимодействия: </a:t>
            </a:r>
          </a:p>
          <a:p>
            <a:pPr marL="342900" indent="-342900">
              <a:buAutoNum type="arabicPeriod"/>
            </a:pPr>
            <a:r>
              <a:rPr lang="ru-RU" dirty="0" smtClean="0"/>
              <a:t>комиссии по делам несовершеннолетних и защите их прав;</a:t>
            </a:r>
          </a:p>
          <a:p>
            <a:pPr marL="342900" indent="-342900">
              <a:buAutoNum type="arabicPeriod"/>
            </a:pPr>
            <a:r>
              <a:rPr lang="ru-RU" dirty="0" smtClean="0"/>
              <a:t>органы </a:t>
            </a:r>
            <a:r>
              <a:rPr lang="ru-RU" dirty="0"/>
              <a:t>управления социальной защитой населения</a:t>
            </a:r>
            <a:r>
              <a:rPr lang="ru-RU" dirty="0" smtClean="0"/>
              <a:t>;</a:t>
            </a:r>
          </a:p>
          <a:p>
            <a:pPr marL="342900" indent="-342900">
              <a:buAutoNum type="arabicPeriod"/>
            </a:pPr>
            <a:r>
              <a:rPr lang="ru-RU" dirty="0" smtClean="0"/>
              <a:t>органы </a:t>
            </a:r>
            <a:r>
              <a:rPr lang="ru-RU" dirty="0"/>
              <a:t>управления в сфере образования и образовательные организации;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 </a:t>
            </a:r>
            <a:r>
              <a:rPr lang="ru-RU" dirty="0"/>
              <a:t>органы опеки и попечительства</a:t>
            </a:r>
            <a:r>
              <a:rPr lang="ru-RU" dirty="0" smtClean="0"/>
              <a:t>;</a:t>
            </a:r>
          </a:p>
          <a:p>
            <a:pPr marL="342900" indent="-342900">
              <a:buAutoNum type="arabicPeriod"/>
            </a:pPr>
            <a:r>
              <a:rPr lang="ru-RU" dirty="0" smtClean="0"/>
              <a:t> органы </a:t>
            </a:r>
            <a:r>
              <a:rPr lang="ru-RU" dirty="0"/>
              <a:t>по делам молодёжи</a:t>
            </a:r>
            <a:r>
              <a:rPr lang="ru-RU" dirty="0" smtClean="0"/>
              <a:t>;</a:t>
            </a:r>
          </a:p>
          <a:p>
            <a:pPr marL="342900" indent="-342900">
              <a:buAutoNum type="arabicPeriod"/>
            </a:pPr>
            <a:r>
              <a:rPr lang="ru-RU" dirty="0" smtClean="0"/>
              <a:t> органы </a:t>
            </a:r>
            <a:r>
              <a:rPr lang="ru-RU" dirty="0"/>
              <a:t>управления здравоохранением и организации системы здравоохранения;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органы </a:t>
            </a:r>
            <a:r>
              <a:rPr lang="ru-RU" dirty="0"/>
              <a:t>службы занятости</a:t>
            </a:r>
            <a:r>
              <a:rPr lang="ru-RU" dirty="0" smtClean="0"/>
              <a:t>;</a:t>
            </a:r>
          </a:p>
          <a:p>
            <a:pPr marL="342900" indent="-342900">
              <a:buAutoNum type="arabicPeriod"/>
            </a:pPr>
            <a:r>
              <a:rPr lang="ru-RU" dirty="0" smtClean="0"/>
              <a:t>органы </a:t>
            </a:r>
            <a:r>
              <a:rPr lang="ru-RU" dirty="0"/>
              <a:t>внутренних дел; 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учреждения </a:t>
            </a:r>
            <a:r>
              <a:rPr lang="ru-RU" dirty="0"/>
              <a:t>уголовно-исполнительной системы (следственные изоляторы, воспитательные колонии и уголовно-исполнительные инспекции)</a:t>
            </a:r>
          </a:p>
        </p:txBody>
      </p:sp>
    </p:spTree>
    <p:extLst>
      <p:ext uri="{BB962C8B-B14F-4D97-AF65-F5344CB8AC3E}">
        <p14:creationId xmlns="" xmlns:p14="http://schemas.microsoft.com/office/powerpoint/2010/main" val="116454839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515</TotalTime>
  <Words>1436</Words>
  <Application>Microsoft Office PowerPoint</Application>
  <PresentationFormat>Произвольный</PresentationFormat>
  <Paragraphs>96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Легкий дым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</cp:revision>
  <dcterms:created xsi:type="dcterms:W3CDTF">2023-12-04T06:43:25Z</dcterms:created>
  <dcterms:modified xsi:type="dcterms:W3CDTF">2023-12-08T07:10:15Z</dcterms:modified>
</cp:coreProperties>
</file>