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0" r:id="rId1"/>
  </p:sldMasterIdLst>
  <p:notesMasterIdLst>
    <p:notesMasterId r:id="rId21"/>
  </p:notesMasterIdLst>
  <p:sldIdLst>
    <p:sldId id="258" r:id="rId2"/>
    <p:sldId id="269" r:id="rId3"/>
    <p:sldId id="338" r:id="rId4"/>
    <p:sldId id="316" r:id="rId5"/>
    <p:sldId id="337" r:id="rId6"/>
    <p:sldId id="317" r:id="rId7"/>
    <p:sldId id="321" r:id="rId8"/>
    <p:sldId id="322" r:id="rId9"/>
    <p:sldId id="324" r:id="rId10"/>
    <p:sldId id="326" r:id="rId11"/>
    <p:sldId id="331" r:id="rId12"/>
    <p:sldId id="332" r:id="rId13"/>
    <p:sldId id="257" r:id="rId14"/>
    <p:sldId id="278" r:id="rId15"/>
    <p:sldId id="334" r:id="rId16"/>
    <p:sldId id="333" r:id="rId17"/>
    <p:sldId id="291" r:id="rId18"/>
    <p:sldId id="335" r:id="rId19"/>
    <p:sldId id="33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237" autoAdjust="0"/>
  </p:normalViewPr>
  <p:slideViewPr>
    <p:cSldViewPr>
      <p:cViewPr varScale="1">
        <p:scale>
          <a:sx n="102" d="100"/>
          <a:sy n="102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4FA66D0-21AE-4750-9482-DA5127DBC2F8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5000E7-7BF8-417E-B85B-6F9C3DA3A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B68D59CF-8225-4E14-AF53-8CC6B5B4566A}" type="datetime1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Ким Елена Петровна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007C5C-347E-4CF0-95BF-1E73F5E56E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D6EFE-CB28-416D-B1B5-912FA24F8591}" type="datetime1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Ким Елена Петровна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97D32-E355-4704-A8D2-5F7AD2B476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48497-8F88-408D-BAE5-C56FC6331482}" type="datetime1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Ким Елена Петровна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A08D8-1DFE-43A6-B7BC-8D4947D961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2916A-EFCA-4AD2-B802-8B0B0D42A780}" type="datetime1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Ким Елена Петровна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84687-7B7B-403D-9F96-966345D284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F975AE-E26A-495E-B09D-B57E88A91629}" type="datetime1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Ким Елена Петровна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83E5E-3CFC-49F5-B11C-D59DF5635E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6C735E-CDD7-4AB8-8B0D-04B7C11FC35F}" type="datetime1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Ким Елена Петровна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318C3-992F-4F69-BB59-CD16B8D904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14AA1A8F-9891-4EBA-849F-1A8FDCF343AC}" type="datetime1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BD4F563-B47F-4ED1-9178-C180F0974E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ru-RU" smtClean="0"/>
              <a:t>Ким Елена Петровна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C026AF5E-23B3-4207-9205-9765EB485A5C}" type="datetime1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Ким Елена Петровна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A5F64550-D228-4425-A9A1-B235D93548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369019-B121-4A05-8591-E6FFDCB98E52}" type="datetime1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Ким Елена Петровна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A35-DD07-4A91-8184-D6FB860910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3D571B-D5D4-4A93-B22F-A7F1F455A234}" type="datetime1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Ким Елена Петровна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E6FB2-C7B1-4883-9594-CE51B417FF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E1BA6-CA82-4869-B232-6B6FCBF2D64D}" type="datetime1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Ким Елена Петровна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9C61B-D5E5-43BD-85B3-6C3E6451CA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9D53211B-AA72-4C98-B613-360762A8A649}" type="datetime1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Ким Елена Петровна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5C069C-20B0-4C11-877B-880983C203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Picture 2" descr="D:\ПРЕЗЕНТАЦИИ\работа с презентациями\обои для презентаций\118_160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-365935"/>
            <a:ext cx="9615488" cy="7934655"/>
          </a:xfrm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643174" y="1"/>
            <a:ext cx="6500826" cy="25853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Calibri" pitchFamily="34" charset="0"/>
              </a:rPr>
              <a:t>Применение игровых технологий на уроках химии</a:t>
            </a:r>
            <a:endParaRPr lang="ru-RU" sz="5400" b="1" dirty="0">
              <a:latin typeface="Calibri" pitchFamily="34" charset="0"/>
            </a:endParaRPr>
          </a:p>
        </p:txBody>
      </p:sp>
      <p:pic>
        <p:nvPicPr>
          <p:cNvPr id="1026" name="Picture 2" descr="C:\Users\777\Desktop\gif-de-niÃ±os-estudiando-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509120"/>
            <a:ext cx="4392488" cy="2873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3525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Игра «Кто лишний?»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latin typeface="Times New Roman" pitchFamily="18" charset="0"/>
                <a:cs typeface="Times New Roman" pitchFamily="18" charset="0"/>
              </a:rPr>
            </a:b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8992" y="2500306"/>
            <a:ext cx="5463488" cy="362617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предложенных ниже рядах присутствуют "лишние" формулы. Найдите их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AgN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S;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HI; (NH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266" name="Picture 2" descr="C:\Users\Люда\Desktop\игровые технологии\obshchay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72817"/>
            <a:ext cx="2963158" cy="2738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86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63832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Загадки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45152" y="1500174"/>
            <a:ext cx="3822192" cy="46263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Несложные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интересные загадки тоже могут активизировать мысленную деятельность учащихся и вначале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урока,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при изучении сложных тем, когда дети порядком устали.</a:t>
            </a:r>
          </a:p>
          <a:p>
            <a:endParaRPr lang="ru-RU" dirty="0"/>
          </a:p>
        </p:txBody>
      </p:sp>
      <p:pic>
        <p:nvPicPr>
          <p:cNvPr id="14338" name="Picture 2" descr="C:\Users\Люда\Desktop\игровые технологии\Хим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85926"/>
            <a:ext cx="4103439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68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642919"/>
            <a:ext cx="33575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Я и туча, и туман,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И ручей, и океан,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И летаю, и бегу,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И стеклянной быть могу!</a:t>
            </a:r>
            <a:endParaRPr lang="ru-RU" sz="2800" b="1" dirty="0">
              <a:solidFill>
                <a:schemeClr val="tx2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2996952"/>
            <a:ext cx="4857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Из глины я обыкновенной,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Но я на редкость современный.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Я не боюсь электротока,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Бесстрашна в воздухе лечу,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Служу на кухне я без срока,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Мне все задачи по плечу,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Горжусь свои я именем, Зовусь я ……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https://rufazenda.ru/wp-content/uploads/2022/12/watersplash-nom-stock-2048x1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3071834" cy="2039890"/>
          </a:xfrm>
          <a:prstGeom prst="rect">
            <a:avLst/>
          </a:prstGeom>
          <a:noFill/>
        </p:spPr>
      </p:pic>
      <p:pic>
        <p:nvPicPr>
          <p:cNvPr id="1028" name="Picture 4" descr="http://cdn.shopify.com/s/files/1/0599/8732/9214/products/shutterstock_367753157.jpg?v=16339008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4244" y="-31146992"/>
            <a:ext cx="38183210" cy="25360490"/>
          </a:xfrm>
          <a:prstGeom prst="rect">
            <a:avLst/>
          </a:prstGeom>
          <a:noFill/>
        </p:spPr>
      </p:pic>
      <p:pic>
        <p:nvPicPr>
          <p:cNvPr id="1030" name="Picture 6" descr="http://cdn.shopify.com/s/files/1/0599/8732/9214/products/shutterstock_367753157.jpg?v=16339008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3914" y="-39362362"/>
            <a:ext cx="40843200" cy="27127200"/>
          </a:xfrm>
          <a:prstGeom prst="rect">
            <a:avLst/>
          </a:prstGeom>
          <a:noFill/>
        </p:spPr>
      </p:pic>
      <p:pic>
        <p:nvPicPr>
          <p:cNvPr id="34820" name="Picture 4" descr="https://st12.stpulscen.ru/images/product/201/079/363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836712"/>
            <a:ext cx="278608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14356"/>
            <a:ext cx="892971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«Прятки»</a:t>
            </a:r>
            <a:endParaRPr lang="ru-RU" sz="4000" b="1" spc="50" dirty="0">
              <a:ln w="11430"/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3" y="3857625"/>
            <a:ext cx="2286000" cy="928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2143116"/>
            <a:ext cx="1643074" cy="92869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00438" y="3857625"/>
            <a:ext cx="1357312" cy="928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85875" y="3857625"/>
            <a:ext cx="1928813" cy="928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2143116"/>
            <a:ext cx="1428760" cy="92869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8" name="Содержимое 17"/>
          <p:cNvSpPr>
            <a:spLocks noGrp="1"/>
          </p:cNvSpPr>
          <p:nvPr>
            <p:ph idx="1"/>
          </p:nvPr>
        </p:nvSpPr>
        <p:spPr>
          <a:xfrm>
            <a:off x="285750" y="1600200"/>
            <a:ext cx="8643938" cy="49720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предложенном «тексте» «спрятаны» формулы кислот.  Вам необходимо найти их и дать названия:</a:t>
            </a:r>
          </a:p>
          <a:p>
            <a:pPr marL="0" indent="0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Font typeface="Arial" charset="0"/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OSO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3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MgAlPO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CHNO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BaOS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Mg(OH)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Ba(OH)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3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OSNH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NaClN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BaH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Ca(OH)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214290"/>
            <a:ext cx="89646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Вставьте пропущенные слова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528" y="765175"/>
            <a:ext cx="864096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Продукты любой химической реакции состоят из тех же самых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148263" y="1196975"/>
            <a:ext cx="2881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FF"/>
                </a:solidFill>
                <a:latin typeface="Calibri" pitchFamily="34" charset="0"/>
              </a:rPr>
              <a:t>атомов,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51520" y="1700213"/>
            <a:ext cx="504120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из которых состояли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427538" y="1700213"/>
            <a:ext cx="3671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FF"/>
                </a:solidFill>
                <a:latin typeface="Calibri" pitchFamily="34" charset="0"/>
              </a:rPr>
              <a:t>исходные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79512" y="2133600"/>
            <a:ext cx="896448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вещества. Атомы при химических реакциях сохраняются, значит, сохраняется и 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7524750" y="2636838"/>
            <a:ext cx="14049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FF"/>
                </a:solidFill>
                <a:latin typeface="Calibri" pitchFamily="34" charset="0"/>
              </a:rPr>
              <a:t>число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79512" y="3141663"/>
            <a:ext cx="8964488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всех атомов. Следовательно, продукты любой химической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реакции должны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иметь такую же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2124075" y="4076700"/>
            <a:ext cx="1619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FF"/>
                </a:solidFill>
                <a:latin typeface="Calibri" pitchFamily="34" charset="0"/>
              </a:rPr>
              <a:t>массу,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857625" y="4149725"/>
            <a:ext cx="52863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400" b="1">
                <a:latin typeface="Times New Roman" pitchFamily="18" charset="0"/>
                <a:cs typeface="Times New Roman" pitchFamily="18" charset="0"/>
              </a:rPr>
              <a:t>какова была общая мас-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5214938" y="1281113"/>
            <a:ext cx="2881312" cy="504825"/>
          </a:xfrm>
          <a:prstGeom prst="rect">
            <a:avLst/>
          </a:prstGeom>
          <a:solidFill>
            <a:srgbClr val="99CCFF">
              <a:alpha val="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4500563" y="1857375"/>
            <a:ext cx="3240087" cy="431800"/>
          </a:xfrm>
          <a:prstGeom prst="rect">
            <a:avLst/>
          </a:prstGeom>
          <a:solidFill>
            <a:srgbClr val="CCFFCC">
              <a:alpha val="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7286625" y="2714625"/>
            <a:ext cx="1643063" cy="504825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2195735" y="4149724"/>
            <a:ext cx="1547589" cy="503411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0" y="4652963"/>
            <a:ext cx="971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827584" y="4724401"/>
            <a:ext cx="2160091" cy="43279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683568" y="4581525"/>
            <a:ext cx="215964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FF00FF"/>
                </a:solidFill>
                <a:latin typeface="Calibri" pitchFamily="34" charset="0"/>
              </a:rPr>
              <a:t>  исходных</a:t>
            </a:r>
            <a:endParaRPr lang="ru-RU" sz="32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2951163" y="4652963"/>
            <a:ext cx="61928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400" b="1">
                <a:latin typeface="Times New Roman" pitchFamily="18" charset="0"/>
                <a:cs typeface="Times New Roman" pitchFamily="18" charset="0"/>
              </a:rPr>
              <a:t>веществ. Этот закон называ-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251520" y="5373688"/>
            <a:ext cx="115212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ют</a:t>
            </a: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1187624" y="5445224"/>
            <a:ext cx="7777559" cy="57626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971550" y="5373688"/>
            <a:ext cx="7813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FF00FF"/>
                </a:solidFill>
                <a:latin typeface="Calibri" pitchFamily="34" charset="0"/>
              </a:rPr>
              <a:t>      законом </a:t>
            </a:r>
            <a:r>
              <a:rPr lang="ru-RU" sz="3200" b="1" dirty="0">
                <a:solidFill>
                  <a:srgbClr val="FF00FF"/>
                </a:solidFill>
                <a:latin typeface="Calibri" pitchFamily="34" charset="0"/>
              </a:rPr>
              <a:t>сохранения массы веществ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6"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4" grpId="0"/>
      <p:bldP spid="4105" grpId="0"/>
      <p:bldP spid="4108" grpId="0"/>
      <p:bldP spid="4110" grpId="0"/>
      <p:bldP spid="4112" grpId="0"/>
      <p:bldP spid="4114" grpId="0" animBg="1"/>
      <p:bldP spid="4114" grpId="1" animBg="1"/>
      <p:bldP spid="4116" grpId="0" animBg="1"/>
      <p:bldP spid="4116" grpId="1" animBg="1"/>
      <p:bldP spid="4117" grpId="0" animBg="1"/>
      <p:bldP spid="4117" grpId="1" animBg="1"/>
      <p:bldP spid="4118" grpId="0" animBg="1"/>
      <p:bldP spid="4118" grpId="1" animBg="1"/>
      <p:bldP spid="4120" grpId="0"/>
      <p:bldP spid="4122" grpId="0" animBg="1"/>
      <p:bldP spid="4122" grpId="1" animBg="1"/>
      <p:bldP spid="4123" grpId="0"/>
      <p:bldP spid="4125" grpId="0"/>
      <p:bldP spid="4126" grpId="0" animBg="1"/>
      <p:bldP spid="4126" grpId="1" animBg="1"/>
      <p:bldP spid="41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45540"/>
            <a:ext cx="8108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Игра « Самый наблюдательный»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357298"/>
            <a:ext cx="72866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Используя Периодическую систему химических элементов, найти:</a:t>
            </a:r>
            <a:endParaRPr lang="ru-RU" sz="2000" dirty="0" smtClean="0"/>
          </a:p>
          <a:p>
            <a:pPr algn="ctr"/>
            <a:r>
              <a:rPr lang="ru-RU" sz="2000" b="1" i="1" dirty="0" smtClean="0"/>
              <a:t>1.</a:t>
            </a:r>
            <a:r>
              <a:rPr lang="ru-RU" sz="2000" i="1" dirty="0" smtClean="0"/>
              <a:t> Названия элементов, в которых 3 буквы </a:t>
            </a:r>
            <a:r>
              <a:rPr lang="ru-RU" sz="2000" b="1" i="1" dirty="0" smtClean="0"/>
              <a:t>О.</a:t>
            </a:r>
            <a:endParaRPr lang="ru-RU" sz="2000" dirty="0" smtClean="0"/>
          </a:p>
          <a:p>
            <a:pPr algn="ctr"/>
            <a:r>
              <a:rPr lang="ru-RU" sz="2000" dirty="0" smtClean="0"/>
              <a:t>(з</a:t>
            </a:r>
            <a:r>
              <a:rPr lang="ru-RU" sz="2000" b="1" dirty="0" smtClean="0"/>
              <a:t>о</a:t>
            </a:r>
            <a:r>
              <a:rPr lang="ru-RU" sz="2000" dirty="0" smtClean="0"/>
              <a:t>л</a:t>
            </a:r>
            <a:r>
              <a:rPr lang="ru-RU" sz="2000" b="1" dirty="0" smtClean="0"/>
              <a:t>о</a:t>
            </a:r>
            <a:r>
              <a:rPr lang="ru-RU" sz="2000" dirty="0" smtClean="0"/>
              <a:t>т</a:t>
            </a:r>
            <a:r>
              <a:rPr lang="ru-RU" sz="2000" b="1" dirty="0" smtClean="0"/>
              <a:t>о</a:t>
            </a:r>
            <a:r>
              <a:rPr lang="ru-RU" sz="2000" dirty="0" smtClean="0"/>
              <a:t>, </a:t>
            </a:r>
            <a:r>
              <a:rPr lang="ru-RU" sz="2000" b="1" dirty="0" smtClean="0"/>
              <a:t>о</a:t>
            </a:r>
            <a:r>
              <a:rPr lang="ru-RU" sz="2000" dirty="0" smtClean="0"/>
              <a:t>л</a:t>
            </a:r>
            <a:r>
              <a:rPr lang="ru-RU" sz="2000" b="1" dirty="0" smtClean="0"/>
              <a:t>о</a:t>
            </a:r>
            <a:r>
              <a:rPr lang="ru-RU" sz="2000" dirty="0" smtClean="0"/>
              <a:t>в</a:t>
            </a:r>
            <a:r>
              <a:rPr lang="ru-RU" sz="2000" b="1" dirty="0" smtClean="0"/>
              <a:t>о, </a:t>
            </a:r>
            <a:r>
              <a:rPr lang="ru-RU" sz="2000" dirty="0" smtClean="0"/>
              <a:t>в</a:t>
            </a:r>
            <a:r>
              <a:rPr lang="ru-RU" sz="2000" b="1" dirty="0" smtClean="0"/>
              <a:t>о</a:t>
            </a:r>
            <a:r>
              <a:rPr lang="ru-RU" sz="2000" dirty="0" smtClean="0"/>
              <a:t>д</a:t>
            </a:r>
            <a:r>
              <a:rPr lang="ru-RU" sz="2000" b="1" dirty="0" smtClean="0"/>
              <a:t>о</a:t>
            </a:r>
            <a:r>
              <a:rPr lang="ru-RU" sz="2000" dirty="0" smtClean="0"/>
              <a:t>р</a:t>
            </a:r>
            <a:r>
              <a:rPr lang="ru-RU" sz="2000" b="1" dirty="0" smtClean="0"/>
              <a:t>о</a:t>
            </a:r>
            <a:r>
              <a:rPr lang="ru-RU" sz="2000" dirty="0" smtClean="0"/>
              <a:t>д).</a:t>
            </a:r>
          </a:p>
          <a:p>
            <a:pPr algn="ctr"/>
            <a:r>
              <a:rPr lang="ru-RU" sz="2000" b="1" i="1" dirty="0" smtClean="0"/>
              <a:t>2.</a:t>
            </a:r>
            <a:r>
              <a:rPr lang="ru-RU" sz="2000" dirty="0" smtClean="0"/>
              <a:t>  </a:t>
            </a:r>
            <a:r>
              <a:rPr lang="ru-RU" sz="2000" i="1" dirty="0" smtClean="0"/>
              <a:t>Названия элементов оканчивающихся на  второй</a:t>
            </a:r>
            <a:endParaRPr lang="ru-RU" sz="2000" dirty="0" smtClean="0"/>
          </a:p>
          <a:p>
            <a:pPr algn="ctr"/>
            <a:r>
              <a:rPr lang="ru-RU" sz="2000" dirty="0" smtClean="0"/>
              <a:t>корень     - </a:t>
            </a:r>
            <a:r>
              <a:rPr lang="ru-RU" sz="2000" b="1" dirty="0" smtClean="0"/>
              <a:t>РОД</a:t>
            </a:r>
            <a:endParaRPr lang="ru-RU" sz="2000" dirty="0" smtClean="0"/>
          </a:p>
          <a:p>
            <a:pPr algn="ctr"/>
            <a:r>
              <a:rPr lang="ru-RU" sz="2000" dirty="0" smtClean="0"/>
              <a:t>(водо</a:t>
            </a:r>
            <a:r>
              <a:rPr lang="ru-RU" sz="2000" b="1" dirty="0" smtClean="0"/>
              <a:t>род</a:t>
            </a:r>
            <a:r>
              <a:rPr lang="ru-RU" sz="2000" dirty="0" smtClean="0"/>
              <a:t>, угле</a:t>
            </a:r>
            <a:r>
              <a:rPr lang="ru-RU" sz="2000" b="1" dirty="0" smtClean="0"/>
              <a:t>род</a:t>
            </a:r>
            <a:r>
              <a:rPr lang="ru-RU" sz="2000" dirty="0" smtClean="0"/>
              <a:t>, кисло</a:t>
            </a:r>
            <a:r>
              <a:rPr lang="ru-RU" sz="2000" b="1" dirty="0" smtClean="0"/>
              <a:t>род</a:t>
            </a:r>
            <a:r>
              <a:rPr lang="ru-RU" sz="2000" dirty="0" smtClean="0"/>
              <a:t>).</a:t>
            </a:r>
          </a:p>
          <a:p>
            <a:pPr algn="ctr"/>
            <a:r>
              <a:rPr lang="ru-RU" sz="2000" b="1" i="1" dirty="0" smtClean="0"/>
              <a:t>3.</a:t>
            </a:r>
            <a:r>
              <a:rPr lang="ru-RU" sz="2000" i="1" dirty="0" smtClean="0"/>
              <a:t> 3.1. Названия элементов оканчивающихся на </a:t>
            </a:r>
            <a:r>
              <a:rPr lang="ru-RU" sz="2000" b="1" i="1" dirty="0" smtClean="0"/>
              <a:t>ОН</a:t>
            </a:r>
            <a:endParaRPr lang="ru-RU" sz="2000" dirty="0" smtClean="0"/>
          </a:p>
          <a:p>
            <a:pPr algn="ctr"/>
            <a:r>
              <a:rPr lang="ru-RU" sz="2000" dirty="0" smtClean="0"/>
              <a:t>(не</a:t>
            </a:r>
            <a:r>
              <a:rPr lang="ru-RU" sz="2000" b="1" dirty="0" smtClean="0"/>
              <a:t>он</a:t>
            </a:r>
            <a:r>
              <a:rPr lang="ru-RU" sz="2000" dirty="0" smtClean="0"/>
              <a:t>, арг</a:t>
            </a:r>
            <a:r>
              <a:rPr lang="ru-RU" sz="2000" b="1" dirty="0" smtClean="0"/>
              <a:t>он</a:t>
            </a:r>
            <a:r>
              <a:rPr lang="ru-RU" sz="2000" dirty="0" smtClean="0"/>
              <a:t>, крипт</a:t>
            </a:r>
            <a:r>
              <a:rPr lang="ru-RU" sz="2000" b="1" dirty="0" smtClean="0"/>
              <a:t>он</a:t>
            </a:r>
            <a:r>
              <a:rPr lang="ru-RU" sz="2000" dirty="0" smtClean="0"/>
              <a:t>, ксен</a:t>
            </a:r>
            <a:r>
              <a:rPr lang="ru-RU" sz="2000" b="1" dirty="0" smtClean="0"/>
              <a:t>он</a:t>
            </a:r>
            <a:r>
              <a:rPr lang="ru-RU" sz="2000" dirty="0" smtClean="0"/>
              <a:t>, рад</a:t>
            </a:r>
            <a:r>
              <a:rPr lang="ru-RU" sz="2000" b="1" dirty="0" smtClean="0"/>
              <a:t>он</a:t>
            </a:r>
            <a:r>
              <a:rPr lang="ru-RU" sz="2000" dirty="0" smtClean="0"/>
              <a:t>).</a:t>
            </a:r>
          </a:p>
          <a:p>
            <a:pPr algn="ctr"/>
            <a:r>
              <a:rPr lang="ru-RU" sz="2000" dirty="0" smtClean="0"/>
              <a:t>    </a:t>
            </a:r>
            <a:r>
              <a:rPr lang="ru-RU" sz="2000" i="1" dirty="0" smtClean="0"/>
              <a:t>3.2. Названия элементов оканчивающихся на </a:t>
            </a:r>
            <a:r>
              <a:rPr lang="ru-RU" sz="2000" b="1" i="1" dirty="0" smtClean="0"/>
              <a:t>АН</a:t>
            </a:r>
            <a:endParaRPr lang="ru-RU" sz="2000" dirty="0" smtClean="0"/>
          </a:p>
          <a:p>
            <a:pPr algn="ctr"/>
            <a:r>
              <a:rPr lang="ru-RU" sz="2000" i="1" dirty="0" smtClean="0"/>
              <a:t>(тит</a:t>
            </a:r>
            <a:r>
              <a:rPr lang="ru-RU" sz="2000" b="1" i="1" dirty="0" smtClean="0"/>
              <a:t>ан</a:t>
            </a:r>
            <a:r>
              <a:rPr lang="ru-RU" sz="2000" i="1" dirty="0" smtClean="0"/>
              <a:t>, лант</a:t>
            </a:r>
            <a:r>
              <a:rPr lang="ru-RU" sz="2000" b="1" i="1" dirty="0" smtClean="0"/>
              <a:t>ан</a:t>
            </a:r>
            <a:r>
              <a:rPr lang="ru-RU" sz="2000" i="1" dirty="0" smtClean="0"/>
              <a:t>, ур</a:t>
            </a:r>
            <a:r>
              <a:rPr lang="ru-RU" sz="2000" b="1" i="1" dirty="0" smtClean="0"/>
              <a:t>ан</a:t>
            </a:r>
            <a:r>
              <a:rPr lang="ru-RU" sz="2000" i="1" dirty="0" smtClean="0"/>
              <a:t>).</a:t>
            </a:r>
            <a:endParaRPr lang="ru-RU" sz="2000" dirty="0" smtClean="0"/>
          </a:p>
          <a:p>
            <a:pPr algn="ctr"/>
            <a:r>
              <a:rPr lang="ru-RU" sz="2000" dirty="0" smtClean="0"/>
              <a:t>    </a:t>
            </a:r>
            <a:r>
              <a:rPr lang="ru-RU" sz="2000" i="1" dirty="0" smtClean="0"/>
              <a:t>3.3. Названия элементов оканчивающихся на </a:t>
            </a:r>
            <a:r>
              <a:rPr lang="ru-RU" sz="2000" b="1" i="1" dirty="0" smtClean="0"/>
              <a:t>ЕН</a:t>
            </a:r>
            <a:endParaRPr lang="ru-RU" sz="2000" dirty="0" smtClean="0"/>
          </a:p>
          <a:p>
            <a:pPr algn="ctr"/>
            <a:r>
              <a:rPr lang="ru-RU" sz="2000" dirty="0" smtClean="0"/>
              <a:t>(сел</a:t>
            </a:r>
            <a:r>
              <a:rPr lang="ru-RU" sz="2000" b="1" dirty="0" smtClean="0"/>
              <a:t>ен</a:t>
            </a:r>
            <a:r>
              <a:rPr lang="ru-RU" sz="2000" dirty="0" smtClean="0"/>
              <a:t>, молибд</a:t>
            </a:r>
            <a:r>
              <a:rPr lang="ru-RU" sz="2000" b="1" dirty="0" smtClean="0"/>
              <a:t>ен</a:t>
            </a:r>
            <a:r>
              <a:rPr lang="ru-RU" sz="2000" dirty="0" smtClean="0"/>
              <a:t>).</a:t>
            </a:r>
          </a:p>
          <a:p>
            <a:pPr algn="ctr"/>
            <a:r>
              <a:rPr lang="ru-RU" sz="2000" b="1" dirty="0" smtClean="0"/>
              <a:t>4.</a:t>
            </a:r>
            <a:r>
              <a:rPr lang="ru-RU" sz="2000" dirty="0" smtClean="0"/>
              <a:t>  </a:t>
            </a:r>
            <a:r>
              <a:rPr lang="ru-RU" sz="2000" i="1" dirty="0" smtClean="0"/>
              <a:t>Названия элементов оканчивающихся на букву -  </a:t>
            </a:r>
            <a:r>
              <a:rPr lang="ru-RU" sz="2000" b="1" i="1" dirty="0" smtClean="0"/>
              <a:t>О</a:t>
            </a:r>
            <a:endParaRPr lang="ru-RU" sz="2000" dirty="0" smtClean="0"/>
          </a:p>
          <a:p>
            <a:pPr algn="ctr"/>
            <a:r>
              <a:rPr lang="ru-RU" sz="2000" dirty="0" smtClean="0"/>
              <a:t>         (золот</a:t>
            </a:r>
            <a:r>
              <a:rPr lang="ru-RU" sz="2000" b="1" dirty="0" smtClean="0"/>
              <a:t>о</a:t>
            </a:r>
            <a:r>
              <a:rPr lang="ru-RU" sz="2000" dirty="0" smtClean="0"/>
              <a:t>, олов</a:t>
            </a:r>
            <a:r>
              <a:rPr lang="ru-RU" sz="2000" b="1" dirty="0" smtClean="0"/>
              <a:t>о</a:t>
            </a:r>
            <a:r>
              <a:rPr lang="ru-RU" sz="2000" dirty="0" smtClean="0"/>
              <a:t>, серебр</a:t>
            </a:r>
            <a:r>
              <a:rPr lang="ru-RU" sz="2000" b="1" dirty="0" smtClean="0"/>
              <a:t>о</a:t>
            </a:r>
            <a:r>
              <a:rPr lang="ru-RU" sz="2000" dirty="0" smtClean="0"/>
              <a:t>, желез</a:t>
            </a:r>
            <a:r>
              <a:rPr lang="ru-RU" sz="2000" b="1" dirty="0" smtClean="0"/>
              <a:t>о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3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Используя таблицу периодической системы химических элементов,  назовите элементы женского , мужского и  среднего рода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https://www.ukazka.ru/img/g/uk19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5"/>
            <a:ext cx="6715172" cy="46707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86446" y="4857760"/>
            <a:ext cx="2928958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МЕДЬ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ЗОЛОТО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АЛЮМИНИЙ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14375"/>
            <a:ext cx="7772400" cy="9286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Химическая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рыбалка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2" descr="C:\Users\Елена\Desktop\рыбал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571480"/>
            <a:ext cx="2143125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C:\Users\Елена\Desktop\рыб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071810"/>
            <a:ext cx="3286125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6799767911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2000240"/>
            <a:ext cx="3571882" cy="4762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Игра оказывает весьма значительное воздействие на формирование положительной мотивации к учению:</a:t>
            </a:r>
          </a:p>
          <a:p>
            <a:pPr lvl="0"/>
            <a:r>
              <a:rPr lang="ru-RU" b="1" dirty="0" smtClean="0"/>
              <a:t>развивает</a:t>
            </a:r>
            <a:r>
              <a:rPr lang="ru-RU" dirty="0" smtClean="0"/>
              <a:t> самостоятельность обучающихся, их творческие способности</a:t>
            </a:r>
          </a:p>
          <a:p>
            <a:pPr lvl="0"/>
            <a:r>
              <a:rPr lang="ru-RU" b="1" dirty="0" smtClean="0"/>
              <a:t>активизирует</a:t>
            </a:r>
            <a:r>
              <a:rPr lang="ru-RU" dirty="0" smtClean="0"/>
              <a:t> познавательную деятельность</a:t>
            </a:r>
          </a:p>
          <a:p>
            <a:pPr lvl="0"/>
            <a:r>
              <a:rPr lang="ru-RU" b="1" dirty="0" smtClean="0"/>
              <a:t>способствует </a:t>
            </a:r>
            <a:r>
              <a:rPr lang="ru-RU" dirty="0" smtClean="0"/>
              <a:t>закреплению и углублению знаний</a:t>
            </a:r>
          </a:p>
          <a:p>
            <a:pPr lvl="0"/>
            <a:r>
              <a:rPr lang="ru-RU" b="1" dirty="0" smtClean="0"/>
              <a:t>развивает</a:t>
            </a:r>
            <a:r>
              <a:rPr lang="ru-RU" dirty="0" smtClean="0"/>
              <a:t> логическое мышление</a:t>
            </a:r>
          </a:p>
          <a:p>
            <a:pPr lvl="0"/>
            <a:r>
              <a:rPr lang="ru-RU" b="1" dirty="0" smtClean="0"/>
              <a:t>объединяет</a:t>
            </a:r>
            <a:r>
              <a:rPr lang="ru-RU" dirty="0" smtClean="0"/>
              <a:t> учащихся в дружные коллективы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3000"/>
            <a:ext cx="8401080" cy="178593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2" name="Picture 4" descr="https://sun9-84.userapi.com/impf/WQM5VZUFTVE5S09CjQIuNXBaWFMM3t36pPK87g/xZxN46M82UU.jpg?size=1590x530&amp;quality=95&amp;crop=0,0,1590,530&amp;sign=df9ae02be2dd1d3179c456eeb249872c&amp;type=cover_gro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3314"/>
            <a:ext cx="914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680716" y="404664"/>
            <a:ext cx="846328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Calibri" pitchFamily="34" charset="0"/>
              </a:rPr>
              <a:t>Значение игр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Calibri" pitchFamily="34" charset="0"/>
              </a:rPr>
              <a:t>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>
                <a:latin typeface="Calibri" pitchFamily="34" charset="0"/>
              </a:rPr>
              <a:t>игровой деятельности в процессе достижения общей цели активизируется мыслительная деятельность;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Calibri" pitchFamily="34" charset="0"/>
              </a:rPr>
              <a:t>С</a:t>
            </a:r>
            <a:r>
              <a:rPr lang="ru-RU" sz="2800" dirty="0" smtClean="0">
                <a:latin typeface="Calibri" pitchFamily="34" charset="0"/>
              </a:rPr>
              <a:t>итуация </a:t>
            </a:r>
            <a:r>
              <a:rPr lang="ru-RU" sz="2800" dirty="0">
                <a:latin typeface="Calibri" pitchFamily="34" charset="0"/>
              </a:rPr>
              <a:t>успеха создает благоприятный эмоциональный фон для развития познавательного интереса. Неудача воспринимается не как личное поражение, а поражение в игре и стимулирует познавательную деятельность</a:t>
            </a:r>
            <a:r>
              <a:rPr lang="ru-RU" sz="2800" dirty="0" smtClean="0">
                <a:latin typeface="Calibri" pitchFamily="34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alibri" pitchFamily="34" charset="0"/>
              </a:rPr>
              <a:t>Состязательность - неотъемлемая часть игры - притягательна для детей. Удовольствие, полученное от игры, создает комфортное состояние на уроках и усиливает желание изучать предмет.</a:t>
            </a: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0"/>
            <a:ext cx="1571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44824"/>
            <a:ext cx="7920880" cy="4668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hangingPunct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Соответствие темы игры теме и цели урока</a:t>
            </a:r>
          </a:p>
          <a:p>
            <a:pPr lvl="0" indent="450850" eaLnBrk="0" hangingPunct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Четкость и определенность цели и направленности игры.</a:t>
            </a:r>
          </a:p>
          <a:p>
            <a:pPr lvl="0" indent="450850" eaLnBrk="0" hangingPunct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Значимость игрового результата для участников и организаторов игры.</a:t>
            </a:r>
          </a:p>
          <a:p>
            <a:pPr lvl="0" indent="450850" eaLnBrk="0" hangingPunct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Соответствие содержания игры характеру решаемой задачи.</a:t>
            </a:r>
          </a:p>
          <a:p>
            <a:pPr lvl="0" indent="450850" eaLnBrk="0" hangingPunct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Посильность используемых в игре игровых действий по их видам, характеру сложности.</a:t>
            </a:r>
          </a:p>
          <a:p>
            <a:pPr lvl="0" indent="450850" eaLnBrk="0" hangingPunct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 Понятность и доступность замысла участника игры, простота игрового сюжета.</a:t>
            </a:r>
          </a:p>
          <a:p>
            <a:pPr lvl="0" indent="450850" eaLnBrk="0" hangingPunct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7) Стимулирующий характер игры.</a:t>
            </a:r>
          </a:p>
          <a:p>
            <a:pPr lvl="0" indent="450850" eaLnBrk="0" hangingPunct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8) Точность и однозначность игровых правил и ограничений.</a:t>
            </a:r>
          </a:p>
          <a:p>
            <a:pPr lvl="0" indent="450850" eaLnBrk="0" hangingPunct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9) Объективные критерии оценки успешности игровой деятельности школьников.</a:t>
            </a:r>
          </a:p>
          <a:p>
            <a:pPr lvl="0" indent="450850" eaLnBrk="0" hangingPunct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10) Адекватные способы контроля и оценки хода и результата игры.</a:t>
            </a:r>
          </a:p>
          <a:p>
            <a:pPr lvl="0" indent="450850" eaLnBrk="0" hangingPunct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11) Благоприятный психологический климат отношений.</a:t>
            </a:r>
          </a:p>
          <a:p>
            <a:pPr lvl="0" indent="450850" eaLnBrk="0" hangingPunct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12) Простор для личной активности и творчества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Требования к проведению дидактических игр: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Ребусы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Железо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Натрий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 descr="C:\Users\Люда\Desktop\игровые технологии\1500.pn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45024"/>
            <a:ext cx="431787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C:\Users\Люда\Desktop\игровые технологии\1506.pn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8050" y="3843020"/>
            <a:ext cx="4041775" cy="1616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45092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tse3.mm.bing.net/th?id=OIP.xfCQSdp193meOPOIonM69gHaC9&amp;pid=A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1"/>
            <a:ext cx="6643734" cy="2649084"/>
          </a:xfrm>
          <a:prstGeom prst="rect">
            <a:avLst/>
          </a:prstGeom>
          <a:noFill/>
        </p:spPr>
      </p:pic>
      <p:pic>
        <p:nvPicPr>
          <p:cNvPr id="48132" name="Picture 4" descr="https://fsd.multiurok.ru/html/2018/06/25/s_5b3132e399520/922856_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786190"/>
            <a:ext cx="6877050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Химический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кроссворд: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139952" y="1628800"/>
            <a:ext cx="4752528" cy="482453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       Элемент, названный в честь Скандинавии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(Скандий)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       Несущий свет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Фосфор)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       Элемент, названый именем любимого сына Зевса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Тантал)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       Элемент, названный старым именем Парижа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Лютеций)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       Рождающий воду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Водород)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6.       Рождающий кислоты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Кислород)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7.       Элемент, названный по старинному названию Франции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Галий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8.       Элемент, названный в честь Польши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Полоний)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9.       Элемент, названный в честь великого русского химика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Менделеевий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 descr="химические элементы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071678"/>
            <a:ext cx="3456384" cy="3582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206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«Крестики - нолики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427984" y="1643050"/>
            <a:ext cx="4536504" cy="448343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игре в «Крестики - нолики» в горизонтальном, вертикальном или диагональном направлении следует соединить прямой линией три клетки по признаку, являющемуся одинаковым для всех веществ, приведённых в этих клетках. Признак этот указывается в условиях игры.</a:t>
            </a:r>
          </a:p>
          <a:p>
            <a:endParaRPr lang="ru-RU" dirty="0"/>
          </a:p>
        </p:txBody>
      </p:sp>
      <p:pic>
        <p:nvPicPr>
          <p:cNvPr id="5122" name="Picture 2" descr="C:\Users\Люда\Desktop\игровые технологии\8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4104456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12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714356"/>
            <a:ext cx="3571900" cy="207170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Выигрышный путь составляют элементы одного и того же периода: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0" y="1340768"/>
            <a:ext cx="4176464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Выигрышный путь – названия металлов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="" xmlns:p14="http://schemas.microsoft.com/office/powerpoint/2010/main" val="3354823750"/>
              </p:ext>
            </p:extLst>
          </p:nvPr>
        </p:nvGraphicFramePr>
        <p:xfrm>
          <a:off x="323528" y="3286125"/>
          <a:ext cx="3748405" cy="27351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72453"/>
                <a:gridCol w="1173158"/>
                <a:gridCol w="1302794"/>
              </a:tblGrid>
              <a:tr h="911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11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11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1313844686"/>
              </p:ext>
            </p:extLst>
          </p:nvPr>
        </p:nvGraphicFramePr>
        <p:xfrm>
          <a:off x="4500562" y="3357561"/>
          <a:ext cx="4319910" cy="273573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17102"/>
                <a:gridCol w="1306520"/>
                <a:gridCol w="1596288"/>
              </a:tblGrid>
              <a:tr h="911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Железо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Кремний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Кальций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11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Калий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Магний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Углерод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11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Фосфор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Хлор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Алюминий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V="1">
            <a:off x="1285852" y="4000504"/>
            <a:ext cx="2143140" cy="15716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86380" y="4071942"/>
            <a:ext cx="2643206" cy="17145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481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«Установи соответствие»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264492594"/>
              </p:ext>
            </p:extLst>
          </p:nvPr>
        </p:nvGraphicFramePr>
        <p:xfrm>
          <a:off x="251520" y="1857361"/>
          <a:ext cx="3816424" cy="43079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63026"/>
                <a:gridCol w="1853398"/>
              </a:tblGrid>
              <a:tr h="615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Железо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5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Калий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5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Медь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5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Магний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5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Алюминий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5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Кальций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5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Серебро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627802679"/>
              </p:ext>
            </p:extLst>
          </p:nvPr>
        </p:nvGraphicFramePr>
        <p:xfrm>
          <a:off x="4427984" y="1928803"/>
          <a:ext cx="4320480" cy="42365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33207"/>
                <a:gridCol w="2087273"/>
              </a:tblGrid>
              <a:tr h="847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+2    2)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Хлор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7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    2)2)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Гелий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7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+12  2)8)2)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Кальций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7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+17  2)8)7)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Бериллий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7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+20  2)8)8)2)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Магний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157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513</TotalTime>
  <Words>516</Words>
  <Application>Microsoft Office PowerPoint</Application>
  <PresentationFormat>Экран (4:3)</PresentationFormat>
  <Paragraphs>134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Слайд 1</vt:lpstr>
      <vt:lpstr>Слайд 2</vt:lpstr>
      <vt:lpstr>Требования к проведению дидактических игр: </vt:lpstr>
      <vt:lpstr> Ребусы : </vt:lpstr>
      <vt:lpstr>Слайд 5</vt:lpstr>
      <vt:lpstr> Химический кроссворд: </vt:lpstr>
      <vt:lpstr> Игра «Крестики - нолики» </vt:lpstr>
      <vt:lpstr>Слайд 8</vt:lpstr>
      <vt:lpstr> Игра «Установи соответствие»   </vt:lpstr>
      <vt:lpstr> Игра «Кто лишний?» </vt:lpstr>
      <vt:lpstr>Загадки </vt:lpstr>
      <vt:lpstr>Слайд 12</vt:lpstr>
      <vt:lpstr>Слайд 13</vt:lpstr>
      <vt:lpstr>Слайд 14</vt:lpstr>
      <vt:lpstr>Слайд 15</vt:lpstr>
      <vt:lpstr>Слайд 16</vt:lpstr>
      <vt:lpstr>Химическая  рыбалка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41</cp:revision>
  <dcterms:created xsi:type="dcterms:W3CDTF">2011-12-04T17:18:34Z</dcterms:created>
  <dcterms:modified xsi:type="dcterms:W3CDTF">2023-03-29T13:50:47Z</dcterms:modified>
</cp:coreProperties>
</file>