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62" r:id="rId4"/>
    <p:sldId id="261" r:id="rId5"/>
    <p:sldId id="265" r:id="rId6"/>
    <p:sldId id="260" r:id="rId7"/>
    <p:sldId id="263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3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D621-8CC3-44BA-B4E6-6B617A072B20}" type="datetimeFigureOut">
              <a:rPr lang="ru-RU" smtClean="0"/>
              <a:pPr/>
              <a:t>28.10.2020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F7980F-3FA4-4DC5-ADAE-6E3A151806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D621-8CC3-44BA-B4E6-6B617A072B20}" type="datetimeFigureOut">
              <a:rPr lang="ru-RU" smtClean="0"/>
              <a:pPr/>
              <a:t>28.10.2020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980F-3FA4-4DC5-ADAE-6E3A151806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D621-8CC3-44BA-B4E6-6B617A072B20}" type="datetimeFigureOut">
              <a:rPr lang="ru-RU" smtClean="0"/>
              <a:pPr/>
              <a:t>28.10.2020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980F-3FA4-4DC5-ADAE-6E3A151806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D621-8CC3-44BA-B4E6-6B617A072B20}" type="datetimeFigureOut">
              <a:rPr lang="ru-RU" smtClean="0"/>
              <a:pPr/>
              <a:t>28.10.2020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F7980F-3FA4-4DC5-ADAE-6E3A151806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D621-8CC3-44BA-B4E6-6B617A072B20}" type="datetimeFigureOut">
              <a:rPr lang="ru-RU" smtClean="0"/>
              <a:pPr/>
              <a:t>28.10.2020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980F-3FA4-4DC5-ADAE-6E3A1518060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D621-8CC3-44BA-B4E6-6B617A072B20}" type="datetimeFigureOut">
              <a:rPr lang="ru-RU" smtClean="0"/>
              <a:pPr/>
              <a:t>28.10.2020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980F-3FA4-4DC5-ADAE-6E3A151806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D621-8CC3-44BA-B4E6-6B617A072B20}" type="datetimeFigureOut">
              <a:rPr lang="ru-RU" smtClean="0"/>
              <a:pPr/>
              <a:t>28.10.2020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6F7980F-3FA4-4DC5-ADAE-6E3A1518060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D621-8CC3-44BA-B4E6-6B617A072B20}" type="datetimeFigureOut">
              <a:rPr lang="ru-RU" smtClean="0"/>
              <a:pPr/>
              <a:t>28.10.2020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980F-3FA4-4DC5-ADAE-6E3A151806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D621-8CC3-44BA-B4E6-6B617A072B20}" type="datetimeFigureOut">
              <a:rPr lang="ru-RU" smtClean="0"/>
              <a:pPr/>
              <a:t>28.10.2020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980F-3FA4-4DC5-ADAE-6E3A151806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D621-8CC3-44BA-B4E6-6B617A072B20}" type="datetimeFigureOut">
              <a:rPr lang="ru-RU" smtClean="0"/>
              <a:pPr/>
              <a:t>28.10.2020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980F-3FA4-4DC5-ADAE-6E3A151806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D621-8CC3-44BA-B4E6-6B617A072B20}" type="datetimeFigureOut">
              <a:rPr lang="ru-RU" smtClean="0"/>
              <a:pPr/>
              <a:t>28.10.2020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980F-3FA4-4DC5-ADAE-6E3A1518060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9B7D621-8CC3-44BA-B4E6-6B617A072B20}" type="datetimeFigureOut">
              <a:rPr lang="ru-RU" smtClean="0"/>
              <a:pPr/>
              <a:t>28.10.2020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6F7980F-3FA4-4DC5-ADAE-6E3A1518060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_Microsoft_PowerPoint1.sldx"/><Relationship Id="rId5" Type="http://schemas.openxmlformats.org/officeDocument/2006/relationships/image" Target="../media/image3.emf"/><Relationship Id="rId4" Type="http://schemas.openxmlformats.org/officeDocument/2006/relationships/package" Target="../embeddings/______Microsoft_PowerPoint.sld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package" Target="../embeddings/______Microsoft_PowerPoint2.sld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package" Target="../embeddings/______Microsoft_PowerPoint3.sldx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5" Type="http://schemas.openxmlformats.org/officeDocument/2006/relationships/package" Target="../embeddings/______Microsoft_PowerPoint4.sldx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0" y="285728"/>
            <a:ext cx="9144000" cy="122413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«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Асбестовская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школа-интернат»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2020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2214554"/>
            <a:ext cx="8568952" cy="381642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928794" y="2714620"/>
            <a:ext cx="55007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FF6600"/>
                </a:solidFill>
                <a:latin typeface="Monotype Corsiva" panose="03010101010201010101" pitchFamily="66" charset="0"/>
              </a:rPr>
              <a:t>Метод ассоциации</a:t>
            </a:r>
            <a:endParaRPr lang="ru-RU" sz="8800" i="1" dirty="0">
              <a:solidFill>
                <a:srgbClr val="FF66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68759" y="5857528"/>
            <a:ext cx="5233783" cy="810163"/>
          </a:xfrm>
          <a:prstGeom prst="roundRect">
            <a:avLst>
              <a:gd name="adj" fmla="val 4992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Семенова Наталья Борисовна –учитель математики высшей категории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914874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рапеция 1"/>
          <p:cNvSpPr/>
          <p:nvPr/>
        </p:nvSpPr>
        <p:spPr>
          <a:xfrm rot="5400000">
            <a:off x="-725644" y="1371716"/>
            <a:ext cx="6336704" cy="4114567"/>
          </a:xfrm>
          <a:prstGeom prst="trapezoid">
            <a:avLst>
              <a:gd name="adj" fmla="val 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Трапеция 4"/>
          <p:cNvSpPr/>
          <p:nvPr/>
        </p:nvSpPr>
        <p:spPr>
          <a:xfrm rot="5400000" flipV="1">
            <a:off x="3487688" y="1272952"/>
            <a:ext cx="6336704" cy="4312096"/>
          </a:xfrm>
          <a:prstGeom prst="trapezoid">
            <a:avLst>
              <a:gd name="adj" fmla="val 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Трапеция 5"/>
          <p:cNvSpPr/>
          <p:nvPr/>
        </p:nvSpPr>
        <p:spPr>
          <a:xfrm rot="5400000">
            <a:off x="-238326" y="1787028"/>
            <a:ext cx="5156154" cy="3168353"/>
          </a:xfrm>
          <a:prstGeom prst="trapezoid">
            <a:avLst>
              <a:gd name="adj" fmla="val 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Трапеция 6"/>
          <p:cNvSpPr/>
          <p:nvPr/>
        </p:nvSpPr>
        <p:spPr>
          <a:xfrm rot="10800000" flipV="1">
            <a:off x="5072066" y="785794"/>
            <a:ext cx="3214710" cy="5143536"/>
          </a:xfrm>
          <a:prstGeom prst="trapezoid">
            <a:avLst>
              <a:gd name="adj" fmla="val 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rgbClr val="FF66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 этом случае математическое умозаключение ассоциируется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rgbClr val="FF66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с представлениями реальной действительности,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rgbClr val="FF66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либо происходит зрительная ассоциация.</a:t>
            </a:r>
            <a:endParaRPr lang="ru-RU" sz="3600" i="1" dirty="0" smtClean="0">
              <a:solidFill>
                <a:srgbClr val="FF66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Выноска с четырьмя стрелками 2"/>
          <p:cNvSpPr/>
          <p:nvPr/>
        </p:nvSpPr>
        <p:spPr>
          <a:xfrm>
            <a:off x="4063816" y="2867148"/>
            <a:ext cx="288032" cy="1008112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Выноска с четырьмя стрелками 7"/>
          <p:cNvSpPr/>
          <p:nvPr/>
        </p:nvSpPr>
        <p:spPr>
          <a:xfrm>
            <a:off x="4692607" y="2867148"/>
            <a:ext cx="288032" cy="1008112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Цилиндр 17"/>
          <p:cNvSpPr/>
          <p:nvPr/>
        </p:nvSpPr>
        <p:spPr>
          <a:xfrm>
            <a:off x="358725" y="787336"/>
            <a:ext cx="82119" cy="70788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Цилиндр 19"/>
          <p:cNvSpPr/>
          <p:nvPr/>
        </p:nvSpPr>
        <p:spPr>
          <a:xfrm>
            <a:off x="354695" y="4869160"/>
            <a:ext cx="82119" cy="70788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Цилиндр 20"/>
          <p:cNvSpPr/>
          <p:nvPr/>
        </p:nvSpPr>
        <p:spPr>
          <a:xfrm>
            <a:off x="8793032" y="4887831"/>
            <a:ext cx="82119" cy="70788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Цилиндр 21"/>
          <p:cNvSpPr/>
          <p:nvPr/>
        </p:nvSpPr>
        <p:spPr>
          <a:xfrm>
            <a:off x="8793033" y="793128"/>
            <a:ext cx="82119" cy="70788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714348" y="1401200"/>
            <a:ext cx="3214711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Изучая математику некоторым ученикам очень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тяжело усвоить правила или определения,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а, выучив их, затем трудно применить при выполнении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тех или иных заданий. Гораздо легче детьми усваивается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ход решения, если некоторые его моменты связаны с жизнью, этапы решения сравниваются с понятиями окружающего мира.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7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37312" y="461411"/>
            <a:ext cx="302433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Кабинет математики</a:t>
            </a:r>
          </a:p>
        </p:txBody>
      </p:sp>
      <p:pic>
        <p:nvPicPr>
          <p:cNvPr id="13" name="Picture 2" descr="C:\Users\Людмила\Desktop\МАТЕРИАЛЫ ДЛЯ САЙТОВ\4622196_97f03bde592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655" y="1426429"/>
            <a:ext cx="3294105" cy="452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рапеция 1"/>
          <p:cNvSpPr/>
          <p:nvPr/>
        </p:nvSpPr>
        <p:spPr>
          <a:xfrm rot="5400000">
            <a:off x="-941668" y="1587740"/>
            <a:ext cx="6336704" cy="3682519"/>
          </a:xfrm>
          <a:prstGeom prst="trapezoid">
            <a:avLst>
              <a:gd name="adj" fmla="val 1259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Трапеция 4"/>
          <p:cNvSpPr/>
          <p:nvPr/>
        </p:nvSpPr>
        <p:spPr>
          <a:xfrm rot="5400000" flipV="1">
            <a:off x="3631704" y="1416968"/>
            <a:ext cx="6336704" cy="4024064"/>
          </a:xfrm>
          <a:prstGeom prst="trapezoid">
            <a:avLst>
              <a:gd name="adj" fmla="val 1056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Трапеция 6"/>
          <p:cNvSpPr/>
          <p:nvPr/>
        </p:nvSpPr>
        <p:spPr>
          <a:xfrm rot="5400000" flipV="1">
            <a:off x="4247964" y="1808823"/>
            <a:ext cx="5184578" cy="3096346"/>
          </a:xfrm>
          <a:prstGeom prst="trapezoid">
            <a:avLst>
              <a:gd name="adj" fmla="val 10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Выноска с четырьмя стрелками 2"/>
          <p:cNvSpPr/>
          <p:nvPr/>
        </p:nvSpPr>
        <p:spPr>
          <a:xfrm>
            <a:off x="3635896" y="2852940"/>
            <a:ext cx="288032" cy="1008112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Выноска с четырьмя стрелками 7"/>
          <p:cNvSpPr/>
          <p:nvPr/>
        </p:nvSpPr>
        <p:spPr>
          <a:xfrm>
            <a:off x="4899879" y="2869607"/>
            <a:ext cx="288032" cy="1008112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Цилиндр 17"/>
          <p:cNvSpPr/>
          <p:nvPr/>
        </p:nvSpPr>
        <p:spPr>
          <a:xfrm>
            <a:off x="358725" y="787336"/>
            <a:ext cx="82119" cy="70788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Цилиндр 19"/>
          <p:cNvSpPr/>
          <p:nvPr/>
        </p:nvSpPr>
        <p:spPr>
          <a:xfrm>
            <a:off x="354695" y="4869160"/>
            <a:ext cx="82119" cy="70788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Цилиндр 20"/>
          <p:cNvSpPr/>
          <p:nvPr/>
        </p:nvSpPr>
        <p:spPr>
          <a:xfrm>
            <a:off x="8793032" y="4887831"/>
            <a:ext cx="82119" cy="70788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Цилиндр 21"/>
          <p:cNvSpPr/>
          <p:nvPr/>
        </p:nvSpPr>
        <p:spPr>
          <a:xfrm>
            <a:off x="8793033" y="793128"/>
            <a:ext cx="82119" cy="70788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0241" name="Object 1"/>
          <p:cNvGraphicFramePr>
            <a:graphicFrameLocks noChangeAspect="1"/>
          </p:cNvGraphicFramePr>
          <p:nvPr/>
        </p:nvGraphicFramePr>
        <p:xfrm>
          <a:off x="5429256" y="3571876"/>
          <a:ext cx="2667019" cy="2000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Слайд" r:id="rId4" imgW="4570489" imgH="3427353" progId="PowerPoint.Slide.12">
                  <p:embed/>
                </p:oleObj>
              </mc:Choice>
              <mc:Fallback>
                <p:oleObj name="Слайд" r:id="rId4" imgW="4570489" imgH="3427353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6" y="3571876"/>
                        <a:ext cx="2667019" cy="20002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57158" y="712446"/>
            <a:ext cx="3750761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Любой учитель математики скажет,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что при переносе из одной части уравнения в другую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обучающиеся очень часто допускают ошибку,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забывая менять знаки на противоположные.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Я предлагаю им под знаком  «=»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подразумевать границу нашей страны.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Чтобы выехать за границу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нам обязательно нужно поменять российский паспорт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на заграничный.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5500694" y="1214422"/>
          <a:ext cx="2500330" cy="186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Слайд" r:id="rId6" imgW="4570489" imgH="3427353" progId="PowerPoint.Slide.12">
                  <p:embed/>
                </p:oleObj>
              </mc:Choice>
              <mc:Fallback>
                <p:oleObj name="Слайд" r:id="rId6" imgW="4570489" imgH="3427353" progId="PowerPoint.Slide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94" y="1214422"/>
                        <a:ext cx="2500330" cy="1869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417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рапеция 1"/>
          <p:cNvSpPr/>
          <p:nvPr/>
        </p:nvSpPr>
        <p:spPr>
          <a:xfrm rot="5400000">
            <a:off x="-1522787" y="2168860"/>
            <a:ext cx="6336704" cy="2520280"/>
          </a:xfrm>
          <a:prstGeom prst="trapezoid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Трапеция 4"/>
          <p:cNvSpPr/>
          <p:nvPr/>
        </p:nvSpPr>
        <p:spPr>
          <a:xfrm rot="5400000" flipV="1">
            <a:off x="4351784" y="2137048"/>
            <a:ext cx="6336704" cy="2583904"/>
          </a:xfrm>
          <a:prstGeom prst="trapezoid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Трапеция 5"/>
          <p:cNvSpPr/>
          <p:nvPr/>
        </p:nvSpPr>
        <p:spPr>
          <a:xfrm>
            <a:off x="357158" y="857232"/>
            <a:ext cx="2714644" cy="5072098"/>
          </a:xfrm>
          <a:prstGeom prst="trapezoid">
            <a:avLst>
              <a:gd name="adj" fmla="val 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Известно, как трудно формируются у обучающихся навыки сложения положительных и отрицательных чисел. Даже ученик, четко отвечающий правило, при решении упражнений очень часто допускает ошибки. 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Для лучшего усвоения материала по данной тем и для отработки вычислительных навыков по данной теме,  помогает понятие «денег». 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«+» - это мои деньги, «-« - это долг.  </a:t>
            </a:r>
            <a:endParaRPr lang="ru-RU" sz="1100" dirty="0" smtClean="0">
              <a:solidFill>
                <a:schemeClr val="tx1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7" name="Трапеция 6"/>
          <p:cNvSpPr/>
          <p:nvPr/>
        </p:nvSpPr>
        <p:spPr>
          <a:xfrm rot="5400000" flipV="1">
            <a:off x="5131249" y="2293692"/>
            <a:ext cx="5184578" cy="2126608"/>
          </a:xfrm>
          <a:prstGeom prst="trapezoid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Выноска с четырьмя стрелками 2"/>
          <p:cNvSpPr/>
          <p:nvPr/>
        </p:nvSpPr>
        <p:spPr>
          <a:xfrm>
            <a:off x="2629623" y="2852940"/>
            <a:ext cx="288032" cy="1008112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Выноска с четырьмя стрелками 7"/>
          <p:cNvSpPr/>
          <p:nvPr/>
        </p:nvSpPr>
        <p:spPr>
          <a:xfrm>
            <a:off x="6228184" y="2852940"/>
            <a:ext cx="288032" cy="1008112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059832" y="472319"/>
            <a:ext cx="302433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Кабинет математики</a:t>
            </a:r>
          </a:p>
        </p:txBody>
      </p:sp>
      <p:pic>
        <p:nvPicPr>
          <p:cNvPr id="1026" name="Picture 2" descr="C:\Users\Людмила\Desktop\МАТЕРИАЛЫ ДЛЯ САЙТОВ\4622196_97f03bde592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1426429"/>
            <a:ext cx="3139958" cy="452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Цилиндр 17"/>
          <p:cNvSpPr/>
          <p:nvPr/>
        </p:nvSpPr>
        <p:spPr>
          <a:xfrm>
            <a:off x="358725" y="787336"/>
            <a:ext cx="82119" cy="70788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Цилиндр 19"/>
          <p:cNvSpPr/>
          <p:nvPr/>
        </p:nvSpPr>
        <p:spPr>
          <a:xfrm>
            <a:off x="354695" y="4869160"/>
            <a:ext cx="82119" cy="70788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Цилиндр 20"/>
          <p:cNvSpPr/>
          <p:nvPr/>
        </p:nvSpPr>
        <p:spPr>
          <a:xfrm>
            <a:off x="8793032" y="4887831"/>
            <a:ext cx="82119" cy="70788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Цилиндр 21"/>
          <p:cNvSpPr/>
          <p:nvPr/>
        </p:nvSpPr>
        <p:spPr>
          <a:xfrm>
            <a:off x="8793033" y="793128"/>
            <a:ext cx="82119" cy="70788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6695926" y="1928802"/>
          <a:ext cx="2019478" cy="2928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Слайд" r:id="rId4" imgW="4570489" imgH="3427353" progId="PowerPoint.Slide.12">
                  <p:embed/>
                </p:oleObj>
              </mc:Choice>
              <mc:Fallback>
                <p:oleObj name="Слайд" r:id="rId4" imgW="4570489" imgH="3427353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5926" y="1928802"/>
                        <a:ext cx="2019478" cy="29289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83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рапеция 1"/>
          <p:cNvSpPr/>
          <p:nvPr/>
        </p:nvSpPr>
        <p:spPr>
          <a:xfrm rot="5400000">
            <a:off x="-1522787" y="2168860"/>
            <a:ext cx="6336704" cy="2520280"/>
          </a:xfrm>
          <a:prstGeom prst="trapezoid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Трапеция 4"/>
          <p:cNvSpPr/>
          <p:nvPr/>
        </p:nvSpPr>
        <p:spPr>
          <a:xfrm rot="5400000" flipV="1">
            <a:off x="4351784" y="2137048"/>
            <a:ext cx="6336704" cy="2583904"/>
          </a:xfrm>
          <a:prstGeom prst="trapezoid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Трапеция 5"/>
          <p:cNvSpPr/>
          <p:nvPr/>
        </p:nvSpPr>
        <p:spPr>
          <a:xfrm rot="5400000">
            <a:off x="-864606" y="2528900"/>
            <a:ext cx="5040562" cy="1800201"/>
          </a:xfrm>
          <a:prstGeom prst="trapezoid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Трапеция 6"/>
          <p:cNvSpPr/>
          <p:nvPr/>
        </p:nvSpPr>
        <p:spPr>
          <a:xfrm rot="5400000" flipV="1">
            <a:off x="4932041" y="2492900"/>
            <a:ext cx="5184578" cy="1728192"/>
          </a:xfrm>
          <a:prstGeom prst="trapezoid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Выноска с четырьмя стрелками 2"/>
          <p:cNvSpPr/>
          <p:nvPr/>
        </p:nvSpPr>
        <p:spPr>
          <a:xfrm>
            <a:off x="2629623" y="2852940"/>
            <a:ext cx="288032" cy="1008112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Выноска с четырьмя стрелками 7"/>
          <p:cNvSpPr/>
          <p:nvPr/>
        </p:nvSpPr>
        <p:spPr>
          <a:xfrm>
            <a:off x="6228184" y="2852940"/>
            <a:ext cx="288032" cy="1008112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9832" y="472319"/>
            <a:ext cx="302433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0"/>
                <a:gradFill flip="none">
                  <a:gsLst>
                    <a:gs pos="0">
                      <a:srgbClr val="93A29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93A29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93A299">
                        <a:shade val="65000"/>
                        <a:satMod val="130000"/>
                      </a:srgbClr>
                    </a:gs>
                    <a:gs pos="92000">
                      <a:srgbClr val="93A299">
                        <a:shade val="50000"/>
                        <a:satMod val="120000"/>
                      </a:srgbClr>
                    </a:gs>
                    <a:gs pos="100000">
                      <a:srgbClr val="93A29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 Antiqua"/>
              </a:rPr>
              <a:t>Кабинет математики</a:t>
            </a:r>
          </a:p>
        </p:txBody>
      </p:sp>
      <p:pic>
        <p:nvPicPr>
          <p:cNvPr id="1026" name="Picture 2" descr="C:\Users\Людмила\Desktop\МАТЕРИАЛЫ ДЛЯ САЙТОВ\4622196_97f03bde592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655" y="1426429"/>
            <a:ext cx="3294105" cy="452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Цилиндр 17"/>
          <p:cNvSpPr/>
          <p:nvPr/>
        </p:nvSpPr>
        <p:spPr>
          <a:xfrm>
            <a:off x="358725" y="787336"/>
            <a:ext cx="82119" cy="70788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Цилиндр 19"/>
          <p:cNvSpPr/>
          <p:nvPr/>
        </p:nvSpPr>
        <p:spPr>
          <a:xfrm>
            <a:off x="354695" y="4869160"/>
            <a:ext cx="82119" cy="70788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1" name="Цилиндр 20"/>
          <p:cNvSpPr/>
          <p:nvPr/>
        </p:nvSpPr>
        <p:spPr>
          <a:xfrm>
            <a:off x="8793032" y="4887831"/>
            <a:ext cx="82119" cy="70788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2" name="Цилиндр 21"/>
          <p:cNvSpPr/>
          <p:nvPr/>
        </p:nvSpPr>
        <p:spPr>
          <a:xfrm>
            <a:off x="8793033" y="793128"/>
            <a:ext cx="82119" cy="70788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714347" y="1115969"/>
            <a:ext cx="1857389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Нелегко даётся ученикам и тема: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«Умножение многочлена на многочлен».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И в данном случае на помощь приходит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ассоциация: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«Папа с мамой и детьми идут гулять»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(либо коротко “мама с папой”). 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6643702" y="2500306"/>
          <a:ext cx="1741360" cy="1785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Слайд" r:id="rId4" imgW="4570489" imgH="3427353" progId="PowerPoint.Slide.12">
                  <p:embed/>
                </p:oleObj>
              </mc:Choice>
              <mc:Fallback>
                <p:oleObj name="Слайд" r:id="rId4" imgW="4570489" imgH="3427353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3702" y="2500306"/>
                        <a:ext cx="1741360" cy="17859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938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Прямоугольник 3"/>
          <p:cNvSpPr/>
          <p:nvPr/>
        </p:nvSpPr>
        <p:spPr>
          <a:xfrm>
            <a:off x="251520" y="2636912"/>
            <a:ext cx="8640960" cy="288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 useBgFill="1">
        <p:nvSpPr>
          <p:cNvPr id="5" name="Прямоугольник 4"/>
          <p:cNvSpPr/>
          <p:nvPr/>
        </p:nvSpPr>
        <p:spPr>
          <a:xfrm>
            <a:off x="357158" y="642918"/>
            <a:ext cx="8640960" cy="50234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При изучении тем «Нахождение дроби от числа» и «Числа по его дроби» ученикам предлагаю приглядеться к записи: Пусть нужно найти </a:t>
            </a:r>
            <a:r>
              <a:rPr lang="ru-RU" sz="2400" b="1" i="1" dirty="0" smtClean="0">
                <a:solidFill>
                  <a:schemeClr val="tx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«1/2  от 16»</a:t>
            </a: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Предлог от начинается с буквы </a:t>
            </a: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«о».</a:t>
            </a: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Если поглядеть на нее с дальнего расстояния, то увидишь точку, то есть знак умножения. Значит: число нужно умножить на дробь. 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Пример </a:t>
            </a:r>
            <a:r>
              <a:rPr lang="ru-RU" sz="2400" b="1" i="1" dirty="0" smtClean="0">
                <a:solidFill>
                  <a:schemeClr val="tx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«1/2– этого числа 16».</a:t>
            </a: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 данном случае предлагаю детям обратить внимание  на слово </a:t>
            </a:r>
            <a:r>
              <a:rPr lang="ru-RU" sz="2400" b="1" i="1" dirty="0" smtClean="0">
                <a:solidFill>
                  <a:schemeClr val="tx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«этого»</a:t>
            </a: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, в первой букве которого спрятан знак деления на концах  буквы «Э», следовательно, число нужно делить на дробь. 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 данных объяснениях используется ассоциация букв со словами действий.</a:t>
            </a:r>
            <a:endParaRPr lang="ru-RU" sz="2400" dirty="0" smtClean="0">
              <a:solidFill>
                <a:schemeClr val="tx1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436" y="4797152"/>
            <a:ext cx="1427195" cy="192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1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37312" y="461411"/>
            <a:ext cx="302433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0"/>
                <a:gradFill flip="none">
                  <a:gsLst>
                    <a:gs pos="0">
                      <a:srgbClr val="93A29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93A29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93A299">
                        <a:shade val="65000"/>
                        <a:satMod val="130000"/>
                      </a:srgbClr>
                    </a:gs>
                    <a:gs pos="92000">
                      <a:srgbClr val="93A299">
                        <a:shade val="50000"/>
                        <a:satMod val="120000"/>
                      </a:srgbClr>
                    </a:gs>
                    <a:gs pos="100000">
                      <a:srgbClr val="93A29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 Antiqua"/>
              </a:rPr>
              <a:t>Кабинет математики</a:t>
            </a:r>
          </a:p>
        </p:txBody>
      </p:sp>
      <p:pic>
        <p:nvPicPr>
          <p:cNvPr id="13" name="Picture 2" descr="C:\Users\Людмила\Desktop\МАТЕРИАЛЫ ДЛЯ САЙТОВ\4622196_97f03bde592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655" y="1426429"/>
            <a:ext cx="3294105" cy="452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рапеция 1"/>
          <p:cNvSpPr/>
          <p:nvPr/>
        </p:nvSpPr>
        <p:spPr>
          <a:xfrm rot="5400000">
            <a:off x="-941668" y="1587740"/>
            <a:ext cx="6336704" cy="3682519"/>
          </a:xfrm>
          <a:prstGeom prst="trapezoid">
            <a:avLst>
              <a:gd name="adj" fmla="val 1259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Трапеция 4"/>
          <p:cNvSpPr/>
          <p:nvPr/>
        </p:nvSpPr>
        <p:spPr>
          <a:xfrm rot="5400000" flipV="1">
            <a:off x="3631704" y="1416968"/>
            <a:ext cx="6336704" cy="4024064"/>
          </a:xfrm>
          <a:prstGeom prst="trapezoid">
            <a:avLst>
              <a:gd name="adj" fmla="val 1056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Трапеция 5"/>
          <p:cNvSpPr/>
          <p:nvPr/>
        </p:nvSpPr>
        <p:spPr>
          <a:xfrm rot="5400000">
            <a:off x="-454350" y="2003052"/>
            <a:ext cx="5156154" cy="2736305"/>
          </a:xfrm>
          <a:prstGeom prst="trapezoid">
            <a:avLst>
              <a:gd name="adj" fmla="val 12601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Трапеция 6"/>
          <p:cNvSpPr/>
          <p:nvPr/>
        </p:nvSpPr>
        <p:spPr>
          <a:xfrm rot="5400000" flipV="1">
            <a:off x="4170826" y="1829910"/>
            <a:ext cx="5184578" cy="3096346"/>
          </a:xfrm>
          <a:prstGeom prst="trapezoid">
            <a:avLst>
              <a:gd name="adj" fmla="val 10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Выноска с четырьмя стрелками 2"/>
          <p:cNvSpPr/>
          <p:nvPr/>
        </p:nvSpPr>
        <p:spPr>
          <a:xfrm>
            <a:off x="3635896" y="2852940"/>
            <a:ext cx="288032" cy="1008112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Выноска с четырьмя стрелками 7"/>
          <p:cNvSpPr/>
          <p:nvPr/>
        </p:nvSpPr>
        <p:spPr>
          <a:xfrm>
            <a:off x="4899879" y="2869607"/>
            <a:ext cx="288032" cy="1008112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38652" y="1442797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200" b="1" dirty="0">
              <a:solidFill>
                <a:srgbClr val="93A299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Цилиндр 17"/>
          <p:cNvSpPr/>
          <p:nvPr/>
        </p:nvSpPr>
        <p:spPr>
          <a:xfrm>
            <a:off x="358725" y="787336"/>
            <a:ext cx="82119" cy="70788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Цилиндр 19"/>
          <p:cNvSpPr/>
          <p:nvPr/>
        </p:nvSpPr>
        <p:spPr>
          <a:xfrm>
            <a:off x="354695" y="4869160"/>
            <a:ext cx="82119" cy="70788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1" name="Цилиндр 20"/>
          <p:cNvSpPr/>
          <p:nvPr/>
        </p:nvSpPr>
        <p:spPr>
          <a:xfrm>
            <a:off x="8793032" y="4887831"/>
            <a:ext cx="82119" cy="70788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2" name="Цилиндр 21"/>
          <p:cNvSpPr/>
          <p:nvPr/>
        </p:nvSpPr>
        <p:spPr>
          <a:xfrm>
            <a:off x="8793033" y="793128"/>
            <a:ext cx="82119" cy="70788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50" y="3143248"/>
            <a:ext cx="1890543" cy="2544440"/>
          </a:xfrm>
          <a:prstGeom prst="rect">
            <a:avLst/>
          </a:prstGeom>
        </p:spPr>
      </p:pic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778885" y="2214555"/>
          <a:ext cx="2578677" cy="1928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Слайд" r:id="rId5" imgW="4570489" imgH="3427353" progId="PowerPoint.Slide.12">
                  <p:embed/>
                </p:oleObj>
              </mc:Choice>
              <mc:Fallback>
                <p:oleObj name="Слайд" r:id="rId5" imgW="4570489" imgH="3427353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885" y="2214555"/>
                        <a:ext cx="2578677" cy="19288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1482716"/>
      </p:ext>
    </p:extLst>
  </p:cSld>
  <p:clrMapOvr>
    <a:masterClrMapping/>
  </p:clrMapOvr>
  <p:transition advClick="0" advTm="1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рапеция 1"/>
          <p:cNvSpPr/>
          <p:nvPr/>
        </p:nvSpPr>
        <p:spPr>
          <a:xfrm rot="5400000">
            <a:off x="-739777" y="1357583"/>
            <a:ext cx="6336704" cy="4142834"/>
          </a:xfrm>
          <a:prstGeom prst="trapezoid">
            <a:avLst>
              <a:gd name="adj" fmla="val 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Трапеция 4"/>
          <p:cNvSpPr/>
          <p:nvPr/>
        </p:nvSpPr>
        <p:spPr>
          <a:xfrm rot="5400000" flipV="1">
            <a:off x="3487688" y="1272952"/>
            <a:ext cx="6336704" cy="4312096"/>
          </a:xfrm>
          <a:prstGeom prst="trapezoid">
            <a:avLst>
              <a:gd name="adj" fmla="val 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Трапеция 5"/>
          <p:cNvSpPr/>
          <p:nvPr/>
        </p:nvSpPr>
        <p:spPr>
          <a:xfrm>
            <a:off x="714348" y="714356"/>
            <a:ext cx="3357586" cy="5214974"/>
          </a:xfrm>
          <a:prstGeom prst="trapezoid">
            <a:avLst>
              <a:gd name="adj" fmla="val 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Таким образом, 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применяя метод ассоциаций, можно помочь обучающимся легче усвоить основные понятия, 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ход решения и 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этапы решения каких-то задач.</a:t>
            </a:r>
            <a:endParaRPr lang="ru-RU" sz="28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7" name="Трапеция 6"/>
          <p:cNvSpPr/>
          <p:nvPr/>
        </p:nvSpPr>
        <p:spPr>
          <a:xfrm rot="5400000" flipV="1">
            <a:off x="4175956" y="1736815"/>
            <a:ext cx="5184578" cy="3240362"/>
          </a:xfrm>
          <a:prstGeom prst="trapezoid">
            <a:avLst>
              <a:gd name="adj" fmla="val 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Выноска с четырьмя стрелками 2"/>
          <p:cNvSpPr/>
          <p:nvPr/>
        </p:nvSpPr>
        <p:spPr>
          <a:xfrm>
            <a:off x="4063816" y="2867148"/>
            <a:ext cx="288032" cy="1008112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Выноска с четырьмя стрелками 7"/>
          <p:cNvSpPr/>
          <p:nvPr/>
        </p:nvSpPr>
        <p:spPr>
          <a:xfrm>
            <a:off x="4692607" y="2867148"/>
            <a:ext cx="288032" cy="1008112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Цилиндр 17"/>
          <p:cNvSpPr/>
          <p:nvPr/>
        </p:nvSpPr>
        <p:spPr>
          <a:xfrm>
            <a:off x="358725" y="787336"/>
            <a:ext cx="82119" cy="70788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Цилиндр 19"/>
          <p:cNvSpPr/>
          <p:nvPr/>
        </p:nvSpPr>
        <p:spPr>
          <a:xfrm>
            <a:off x="354695" y="4869160"/>
            <a:ext cx="82119" cy="70788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1" name="Цилиндр 20"/>
          <p:cNvSpPr/>
          <p:nvPr/>
        </p:nvSpPr>
        <p:spPr>
          <a:xfrm>
            <a:off x="8793032" y="4887831"/>
            <a:ext cx="82119" cy="70788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2" name="Цилиндр 21"/>
          <p:cNvSpPr/>
          <p:nvPr/>
        </p:nvSpPr>
        <p:spPr>
          <a:xfrm>
            <a:off x="8793033" y="793128"/>
            <a:ext cx="82119" cy="70788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500694" y="152275"/>
            <a:ext cx="2357454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dirty="0" smtClean="0">
              <a:solidFill>
                <a:srgbClr val="FF6600"/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Успехов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работе!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dirty="0" smtClean="0">
              <a:solidFill>
                <a:srgbClr val="FF6600"/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FF6600"/>
                </a:solidFill>
                <a:latin typeface="Monotype Corsiva" pitchFamily="66" charset="0"/>
                <a:cs typeface="Times New Roman" pitchFamily="18" charset="0"/>
              </a:rPr>
              <a:t>Учитель математики: Семёнова Наталья Борисовна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10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Прямоугольник 3"/>
          <p:cNvSpPr/>
          <p:nvPr/>
        </p:nvSpPr>
        <p:spPr>
          <a:xfrm>
            <a:off x="251520" y="908720"/>
            <a:ext cx="8640960" cy="46085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8115" y="1700808"/>
            <a:ext cx="7802136" cy="3416320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Monotype Corsiva" pitchFamily="66" charset="0"/>
              </a:rPr>
              <a:t>Спасибо за просмотр!</a:t>
            </a:r>
          </a:p>
          <a:p>
            <a:pPr algn="ctr"/>
            <a:endParaRPr lang="ru-RU" sz="7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Monotype Corsiva" pitchFamily="66" charset="0"/>
            </a:endParaRPr>
          </a:p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Monotype Corsiva" pitchFamily="66" charset="0"/>
              </a:rPr>
              <a:t>Приходите снова!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7949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265</TotalTime>
  <Words>401</Words>
  <Application>Microsoft Office PowerPoint</Application>
  <PresentationFormat>Экран (4:3)</PresentationFormat>
  <Paragraphs>56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Book Antiqua</vt:lpstr>
      <vt:lpstr>Franklin Gothic Book</vt:lpstr>
      <vt:lpstr>Franklin Gothic Medium</vt:lpstr>
      <vt:lpstr>Monotype Corsiva</vt:lpstr>
      <vt:lpstr>Times New Roman</vt:lpstr>
      <vt:lpstr>Wingdings 2</vt:lpstr>
      <vt:lpstr>Трек</vt:lpstr>
      <vt:lpstr>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Dell</cp:lastModifiedBy>
  <cp:revision>47</cp:revision>
  <dcterms:created xsi:type="dcterms:W3CDTF">2015-02-18T18:30:27Z</dcterms:created>
  <dcterms:modified xsi:type="dcterms:W3CDTF">2020-10-28T06:17:50Z</dcterms:modified>
</cp:coreProperties>
</file>