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6" r:id="rId2"/>
    <p:sldId id="261" r:id="rId3"/>
    <p:sldId id="260" r:id="rId4"/>
    <p:sldId id="258" r:id="rId5"/>
    <p:sldId id="259" r:id="rId6"/>
    <p:sldId id="264" r:id="rId7"/>
    <p:sldId id="265" r:id="rId8"/>
    <p:sldId id="262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7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2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Об</a:t>
            </a:r>
            <a:r>
              <a:rPr lang="ru-RU" baseline="0" dirty="0" smtClean="0"/>
              <a:t> участниках.</a:t>
            </a:r>
            <a:endParaRPr lang="ru-RU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44"/>
          </c:dPt>
          <c:dPt>
            <c:idx val="1"/>
            <c:bubble3D val="0"/>
            <c:explosion val="20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Выбыли</c:v>
                </c:pt>
                <c:pt idx="1">
                  <c:v>Дошли до конца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65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Синдромы.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Суицидальные мысли</c:v>
                </c:pt>
                <c:pt idx="1">
                  <c:v>Панические атаки</c:v>
                </c:pt>
                <c:pt idx="2">
                  <c:v>Тошнота Головные боли</c:v>
                </c:pt>
                <c:pt idx="3">
                  <c:v>Страх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27</c:v>
                </c:pt>
                <c:pt idx="2">
                  <c:v>28</c:v>
                </c:pt>
                <c:pt idx="3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026944"/>
        <c:axId val="45374208"/>
      </c:barChart>
      <c:catAx>
        <c:axId val="35026944"/>
        <c:scaling>
          <c:orientation val="minMax"/>
        </c:scaling>
        <c:delete val="0"/>
        <c:axPos val="b"/>
        <c:majorTickMark val="out"/>
        <c:minorTickMark val="none"/>
        <c:tickLblPos val="nextTo"/>
        <c:crossAx val="45374208"/>
        <c:crosses val="autoZero"/>
        <c:auto val="1"/>
        <c:lblAlgn val="ctr"/>
        <c:lblOffset val="100"/>
        <c:noMultiLvlLbl val="0"/>
      </c:catAx>
      <c:valAx>
        <c:axId val="45374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0269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Дети</c:v>
                </c:pt>
              </c:strCache>
            </c:strRef>
          </c:tx>
          <c:explosion val="25"/>
          <c:dPt>
            <c:idx val="0"/>
            <c:bubble3D val="0"/>
            <c:explosion val="13"/>
          </c:dPt>
          <c:dPt>
            <c:idx val="1"/>
            <c:bubble3D val="0"/>
            <c:explosion val="0"/>
          </c:dPt>
          <c:dPt>
            <c:idx val="2"/>
            <c:bubble3D val="0"/>
            <c:explosion val="34"/>
          </c:dPt>
          <c:dPt>
            <c:idx val="3"/>
            <c:bubble3D val="0"/>
            <c:explosion val="15"/>
          </c:dPt>
          <c:cat>
            <c:strRef>
              <c:f>Лист1!$A$2:$A$5</c:f>
              <c:strCache>
                <c:ptCount val="4"/>
                <c:pt idx="0">
                  <c:v>Полезли в соц сети</c:v>
                </c:pt>
                <c:pt idx="1">
                  <c:v>Позвонили друзьям</c:v>
                </c:pt>
                <c:pt idx="2">
                  <c:v>Побежали домой к друзьям</c:v>
                </c:pt>
                <c:pt idx="3">
                  <c:v>Начали смотреть ТВ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20</c:v>
                </c:pt>
                <c:pt idx="2">
                  <c:v>5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3E37F4-C729-45F1-884F-9ECF3457928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C9D7C79-08C5-41E0-867F-1A3CDBAE5A5A}">
      <dgm:prSet/>
      <dgm:spPr/>
      <dgm:t>
        <a:bodyPr/>
        <a:lstStyle/>
        <a:p>
          <a:pPr rtl="0"/>
          <a:r>
            <a:rPr lang="ru-RU" dirty="0" smtClean="0">
              <a:solidFill>
                <a:schemeClr val="accent4">
                  <a:lumMod val="75000"/>
                </a:schemeClr>
              </a:solidFill>
            </a:rPr>
            <a:t>ЧТО </a:t>
          </a:r>
          <a:endParaRPr lang="ru-RU" dirty="0">
            <a:solidFill>
              <a:schemeClr val="accent4">
                <a:lumMod val="75000"/>
              </a:schemeClr>
            </a:solidFill>
          </a:endParaRPr>
        </a:p>
      </dgm:t>
    </dgm:pt>
    <dgm:pt modelId="{0F486E05-4AAF-4FF0-90C2-55F3B07B6A0F}" type="parTrans" cxnId="{26AEC89C-5C26-4F69-8BC1-3D4F551885D4}">
      <dgm:prSet/>
      <dgm:spPr/>
      <dgm:t>
        <a:bodyPr/>
        <a:lstStyle/>
        <a:p>
          <a:endParaRPr lang="ru-RU"/>
        </a:p>
      </dgm:t>
    </dgm:pt>
    <dgm:pt modelId="{8D47D3AA-9CA2-4C0E-B988-1F1F94FC34CE}" type="sibTrans" cxnId="{26AEC89C-5C26-4F69-8BC1-3D4F551885D4}">
      <dgm:prSet/>
      <dgm:spPr/>
      <dgm:t>
        <a:bodyPr/>
        <a:lstStyle/>
        <a:p>
          <a:endParaRPr lang="ru-RU"/>
        </a:p>
      </dgm:t>
    </dgm:pt>
    <dgm:pt modelId="{39BB7ACE-B072-4118-88F6-77441B734770}">
      <dgm:prSet/>
      <dgm:spPr/>
      <dgm:t>
        <a:bodyPr/>
        <a:lstStyle/>
        <a:p>
          <a:pPr rtl="0"/>
          <a:r>
            <a:rPr lang="ru-RU" dirty="0" smtClean="0">
              <a:solidFill>
                <a:schemeClr val="accent4">
                  <a:lumMod val="75000"/>
                </a:schemeClr>
              </a:solidFill>
            </a:rPr>
            <a:t>ВЫБЕРЕШЬ</a:t>
          </a:r>
          <a:endParaRPr lang="ru-RU" dirty="0">
            <a:solidFill>
              <a:schemeClr val="accent4">
                <a:lumMod val="75000"/>
              </a:schemeClr>
            </a:solidFill>
          </a:endParaRPr>
        </a:p>
      </dgm:t>
    </dgm:pt>
    <dgm:pt modelId="{9C7E724E-6F83-476A-93BF-FE6E67132E03}" type="parTrans" cxnId="{E33786ED-6BCA-4086-BCC6-BCF7055F0CA9}">
      <dgm:prSet/>
      <dgm:spPr/>
      <dgm:t>
        <a:bodyPr/>
        <a:lstStyle/>
        <a:p>
          <a:endParaRPr lang="ru-RU"/>
        </a:p>
      </dgm:t>
    </dgm:pt>
    <dgm:pt modelId="{C3BA42B6-B0F9-4BFF-8B57-13449516AB21}" type="sibTrans" cxnId="{E33786ED-6BCA-4086-BCC6-BCF7055F0CA9}">
      <dgm:prSet/>
      <dgm:spPr/>
      <dgm:t>
        <a:bodyPr/>
        <a:lstStyle/>
        <a:p>
          <a:endParaRPr lang="ru-RU"/>
        </a:p>
      </dgm:t>
    </dgm:pt>
    <dgm:pt modelId="{5634E06D-CA97-462B-8213-4EF2A08F7389}">
      <dgm:prSet/>
      <dgm:spPr/>
      <dgm:t>
        <a:bodyPr/>
        <a:lstStyle/>
        <a:p>
          <a:pPr rtl="0"/>
          <a:r>
            <a:rPr lang="ru-RU" dirty="0" smtClean="0">
              <a:solidFill>
                <a:schemeClr val="accent4">
                  <a:lumMod val="75000"/>
                </a:schemeClr>
              </a:solidFill>
            </a:rPr>
            <a:t>ТЫ?</a:t>
          </a:r>
          <a:endParaRPr lang="ru-RU" dirty="0">
            <a:solidFill>
              <a:schemeClr val="accent4">
                <a:lumMod val="75000"/>
              </a:schemeClr>
            </a:solidFill>
          </a:endParaRPr>
        </a:p>
      </dgm:t>
    </dgm:pt>
    <dgm:pt modelId="{E23464C7-A86D-4E54-AB4C-C040B7653AC8}" type="parTrans" cxnId="{330380DE-5847-4D8D-952F-8E31D853A4DC}">
      <dgm:prSet/>
      <dgm:spPr/>
      <dgm:t>
        <a:bodyPr/>
        <a:lstStyle/>
        <a:p>
          <a:endParaRPr lang="ru-RU"/>
        </a:p>
      </dgm:t>
    </dgm:pt>
    <dgm:pt modelId="{DA0EC6A3-C6F4-4653-94AC-0D9E81B67F7E}" type="sibTrans" cxnId="{330380DE-5847-4D8D-952F-8E31D853A4DC}">
      <dgm:prSet/>
      <dgm:spPr/>
      <dgm:t>
        <a:bodyPr/>
        <a:lstStyle/>
        <a:p>
          <a:endParaRPr lang="ru-RU"/>
        </a:p>
      </dgm:t>
    </dgm:pt>
    <dgm:pt modelId="{C7D843F5-3CB5-4553-808A-69C4FEE93885}" type="pres">
      <dgm:prSet presAssocID="{603E37F4-C729-45F1-884F-9ECF34579287}" presName="linear" presStyleCnt="0">
        <dgm:presLayoutVars>
          <dgm:animLvl val="lvl"/>
          <dgm:resizeHandles val="exact"/>
        </dgm:presLayoutVars>
      </dgm:prSet>
      <dgm:spPr/>
    </dgm:pt>
    <dgm:pt modelId="{1F81159D-AEB2-468D-9682-9C9F7411C708}" type="pres">
      <dgm:prSet presAssocID="{DC9D7C79-08C5-41E0-867F-1A3CDBAE5A5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6E15AF1-D7C2-420A-B4BB-471A03A6BF00}" type="pres">
      <dgm:prSet presAssocID="{8D47D3AA-9CA2-4C0E-B988-1F1F94FC34CE}" presName="spacer" presStyleCnt="0"/>
      <dgm:spPr/>
    </dgm:pt>
    <dgm:pt modelId="{B4703A61-C93F-44EF-A6FA-FA658A9E13AA}" type="pres">
      <dgm:prSet presAssocID="{39BB7ACE-B072-4118-88F6-77441B73477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76606FF-043C-43DF-B3CE-40CBA59DBD01}" type="pres">
      <dgm:prSet presAssocID="{C3BA42B6-B0F9-4BFF-8B57-13449516AB21}" presName="spacer" presStyleCnt="0"/>
      <dgm:spPr/>
    </dgm:pt>
    <dgm:pt modelId="{0DE78975-6EF9-412D-A488-E963EBECBB8A}" type="pres">
      <dgm:prSet presAssocID="{5634E06D-CA97-462B-8213-4EF2A08F738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33786ED-6BCA-4086-BCC6-BCF7055F0CA9}" srcId="{603E37F4-C729-45F1-884F-9ECF34579287}" destId="{39BB7ACE-B072-4118-88F6-77441B734770}" srcOrd="1" destOrd="0" parTransId="{9C7E724E-6F83-476A-93BF-FE6E67132E03}" sibTransId="{C3BA42B6-B0F9-4BFF-8B57-13449516AB21}"/>
    <dgm:cxn modelId="{26AEC89C-5C26-4F69-8BC1-3D4F551885D4}" srcId="{603E37F4-C729-45F1-884F-9ECF34579287}" destId="{DC9D7C79-08C5-41E0-867F-1A3CDBAE5A5A}" srcOrd="0" destOrd="0" parTransId="{0F486E05-4AAF-4FF0-90C2-55F3B07B6A0F}" sibTransId="{8D47D3AA-9CA2-4C0E-B988-1F1F94FC34CE}"/>
    <dgm:cxn modelId="{4F747E80-BB62-4C18-8E0A-4DE890750215}" type="presOf" srcId="{603E37F4-C729-45F1-884F-9ECF34579287}" destId="{C7D843F5-3CB5-4553-808A-69C4FEE93885}" srcOrd="0" destOrd="0" presId="urn:microsoft.com/office/officeart/2005/8/layout/vList2"/>
    <dgm:cxn modelId="{ACDD2407-73DD-4EDB-975C-7286B4983273}" type="presOf" srcId="{5634E06D-CA97-462B-8213-4EF2A08F7389}" destId="{0DE78975-6EF9-412D-A488-E963EBECBB8A}" srcOrd="0" destOrd="0" presId="urn:microsoft.com/office/officeart/2005/8/layout/vList2"/>
    <dgm:cxn modelId="{330380DE-5847-4D8D-952F-8E31D853A4DC}" srcId="{603E37F4-C729-45F1-884F-9ECF34579287}" destId="{5634E06D-CA97-462B-8213-4EF2A08F7389}" srcOrd="2" destOrd="0" parTransId="{E23464C7-A86D-4E54-AB4C-C040B7653AC8}" sibTransId="{DA0EC6A3-C6F4-4653-94AC-0D9E81B67F7E}"/>
    <dgm:cxn modelId="{BFBD3643-4B0F-4904-B046-18066E50212D}" type="presOf" srcId="{DC9D7C79-08C5-41E0-867F-1A3CDBAE5A5A}" destId="{1F81159D-AEB2-468D-9682-9C9F7411C708}" srcOrd="0" destOrd="0" presId="urn:microsoft.com/office/officeart/2005/8/layout/vList2"/>
    <dgm:cxn modelId="{2F5A978E-2F1C-4FCC-B9BF-D7022CCD0EBA}" type="presOf" srcId="{39BB7ACE-B072-4118-88F6-77441B734770}" destId="{B4703A61-C93F-44EF-A6FA-FA658A9E13AA}" srcOrd="0" destOrd="0" presId="urn:microsoft.com/office/officeart/2005/8/layout/vList2"/>
    <dgm:cxn modelId="{82BF1DD6-E10D-448D-BF74-90954BFDC488}" type="presParOf" srcId="{C7D843F5-3CB5-4553-808A-69C4FEE93885}" destId="{1F81159D-AEB2-468D-9682-9C9F7411C708}" srcOrd="0" destOrd="0" presId="urn:microsoft.com/office/officeart/2005/8/layout/vList2"/>
    <dgm:cxn modelId="{7EE3949B-8774-4BCA-B862-CD70F0A2260A}" type="presParOf" srcId="{C7D843F5-3CB5-4553-808A-69C4FEE93885}" destId="{76E15AF1-D7C2-420A-B4BB-471A03A6BF00}" srcOrd="1" destOrd="0" presId="urn:microsoft.com/office/officeart/2005/8/layout/vList2"/>
    <dgm:cxn modelId="{2F508E92-AAF6-4DB1-9347-8344BE48F63B}" type="presParOf" srcId="{C7D843F5-3CB5-4553-808A-69C4FEE93885}" destId="{B4703A61-C93F-44EF-A6FA-FA658A9E13AA}" srcOrd="2" destOrd="0" presId="urn:microsoft.com/office/officeart/2005/8/layout/vList2"/>
    <dgm:cxn modelId="{B1B79127-C7F3-4D05-A42B-FCF9C8CBB878}" type="presParOf" srcId="{C7D843F5-3CB5-4553-808A-69C4FEE93885}" destId="{F76606FF-043C-43DF-B3CE-40CBA59DBD01}" srcOrd="3" destOrd="0" presId="urn:microsoft.com/office/officeart/2005/8/layout/vList2"/>
    <dgm:cxn modelId="{AB899413-672E-4144-8E05-97BD54A8238E}" type="presParOf" srcId="{C7D843F5-3CB5-4553-808A-69C4FEE93885}" destId="{0DE78975-6EF9-412D-A488-E963EBECBB8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81159D-AEB2-468D-9682-9C9F7411C708}">
      <dsp:nvSpPr>
        <dsp:cNvPr id="0" name=""/>
        <dsp:cNvSpPr/>
      </dsp:nvSpPr>
      <dsp:spPr>
        <a:xfrm>
          <a:off x="0" y="35816"/>
          <a:ext cx="7364288" cy="1193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l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>
              <a:solidFill>
                <a:schemeClr val="accent4">
                  <a:lumMod val="75000"/>
                </a:schemeClr>
              </a:solidFill>
            </a:rPr>
            <a:t>ЧТО </a:t>
          </a:r>
          <a:endParaRPr lang="ru-RU" sz="51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58257" y="94073"/>
        <a:ext cx="7247774" cy="1076886"/>
      </dsp:txXfrm>
    </dsp:sp>
    <dsp:sp modelId="{B4703A61-C93F-44EF-A6FA-FA658A9E13AA}">
      <dsp:nvSpPr>
        <dsp:cNvPr id="0" name=""/>
        <dsp:cNvSpPr/>
      </dsp:nvSpPr>
      <dsp:spPr>
        <a:xfrm>
          <a:off x="0" y="1376096"/>
          <a:ext cx="7364288" cy="1193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l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>
              <a:solidFill>
                <a:schemeClr val="accent4">
                  <a:lumMod val="75000"/>
                </a:schemeClr>
              </a:solidFill>
            </a:rPr>
            <a:t>ВЫБЕРЕШЬ</a:t>
          </a:r>
          <a:endParaRPr lang="ru-RU" sz="51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58257" y="1434353"/>
        <a:ext cx="7247774" cy="1076886"/>
      </dsp:txXfrm>
    </dsp:sp>
    <dsp:sp modelId="{0DE78975-6EF9-412D-A488-E963EBECBB8A}">
      <dsp:nvSpPr>
        <dsp:cNvPr id="0" name=""/>
        <dsp:cNvSpPr/>
      </dsp:nvSpPr>
      <dsp:spPr>
        <a:xfrm>
          <a:off x="0" y="2716376"/>
          <a:ext cx="7364288" cy="1193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l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>
              <a:solidFill>
                <a:schemeClr val="accent4">
                  <a:lumMod val="75000"/>
                </a:schemeClr>
              </a:solidFill>
            </a:rPr>
            <a:t>ТЫ?</a:t>
          </a:r>
          <a:endParaRPr lang="ru-RU" sz="51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58257" y="2774633"/>
        <a:ext cx="7247774" cy="1076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1.gif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1640" y="507407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95292" y="323756"/>
            <a:ext cx="5768996" cy="1470025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</a:t>
            </a:r>
            <a:r>
              <a:rPr lang="ru-RU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аджеты в</a:t>
            </a:r>
            <a:endParaRPr lang="ru-RU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 descr="C:\Users\strekalovaes\Desktop\iphone-5c-official-3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861" b="92278" l="57969" r="77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16912" y="1982976"/>
            <a:ext cx="8126412" cy="328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11960" y="1187347"/>
            <a:ext cx="38493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u="sng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</a:t>
            </a:r>
            <a:r>
              <a:rPr lang="ru-RU" sz="4400" b="1" u="sng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ашей жизни .</a:t>
            </a:r>
            <a:endParaRPr lang="ru-RU" sz="4400" u="sng" dirty="0">
              <a:solidFill>
                <a:prstClr val="black"/>
              </a:solidFill>
            </a:endParaRPr>
          </a:p>
        </p:txBody>
      </p:sp>
      <p:pic>
        <p:nvPicPr>
          <p:cNvPr id="1027" name="Picture 3" descr="C:\Users\strekalovaes\Desktop\iphone-5c-official-3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8" b="80695" l="21719" r="41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36559"/>
            <a:ext cx="8126413" cy="328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trekalovaes\Desktop\b990ff022c4e626a084822ad4a93ee2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12" y="45514"/>
            <a:ext cx="1580892" cy="191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trekalovaes\Desktop\school-kid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68417"/>
            <a:ext cx="9144000" cy="1789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trekalovaes\AppData\Local\Microsoft\Windows\Temporary Internet Files\Content.IE5\CE9Q2660\MC900432526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29" y="2490366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63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Результаты.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00932473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218" name="Picture 2" descr="C:\Users\strekalovaes\Desktop\impressed-ca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643793"/>
            <a:ext cx="3451672" cy="22142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strekalovaes\Desktop\19428_4f5464301d44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112721"/>
            <a:ext cx="12192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strekalovaes\Desktop\19428_4f5464301d44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200" y="1216025"/>
            <a:ext cx="12192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strekalovaes\Desktop\19428_4f5464301d44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835025"/>
            <a:ext cx="12192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68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00694"/>
            <a:ext cx="6512511" cy="5414474"/>
          </a:xfrm>
        </p:spPr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Результаты.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02718304"/>
              </p:ext>
            </p:extLst>
          </p:nvPr>
        </p:nvGraphicFramePr>
        <p:xfrm>
          <a:off x="1259632" y="1979247"/>
          <a:ext cx="6400800" cy="3475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42" name="Picture 2" descr="C:\Users\strekalovaes\Desktop\udivleni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694"/>
            <a:ext cx="1887315" cy="188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strekalovaes\Desktop\5a8c5799365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730082"/>
            <a:ext cx="1108075" cy="107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94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16632"/>
            <a:ext cx="6512511" cy="5398536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окончании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82030536"/>
              </p:ext>
            </p:extLst>
          </p:nvPr>
        </p:nvGraphicFramePr>
        <p:xfrm>
          <a:off x="989856" y="1583770"/>
          <a:ext cx="6400800" cy="3127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266" name="Picture 2" descr="C:\Users\strekalovaes\Desktop\Безымянный_141.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79712" cy="1583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strekalovaes\Desktop\19428_4f5464301d44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66800"/>
            <a:ext cx="12192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strekalovaes\Desktop\19428_4f5464301d44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0825"/>
            <a:ext cx="12192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40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88640"/>
            <a:ext cx="6512511" cy="5326528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Пройдем тест!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8003232" cy="4925144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ru-RU" b="1" dirty="0" smtClean="0"/>
              <a:t>1)Как </a:t>
            </a:r>
            <a:r>
              <a:rPr lang="ru-RU" b="1" dirty="0"/>
              <a:t>ты считаешь интереснее общаться с друзьями во дворе или в интернете? </a:t>
            </a:r>
            <a:endParaRPr lang="ru-RU" dirty="0"/>
          </a:p>
          <a:p>
            <a:pPr lvl="0"/>
            <a:r>
              <a:rPr lang="ru-RU" dirty="0"/>
              <a:t>В интернете - там можно найти друзей по интересам. 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  <a:p>
            <a:pPr lvl="0"/>
            <a:r>
              <a:rPr lang="ru-RU" dirty="0"/>
              <a:t>Во дворе - обожаю погулять после школы! 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  <a:p>
            <a:pPr lvl="0"/>
            <a:r>
              <a:rPr lang="ru-RU" dirty="0"/>
              <a:t> Зависит от настроения. 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</a:p>
          <a:p>
            <a:pPr marL="0" lv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2)Как </a:t>
            </a:r>
            <a:r>
              <a:rPr lang="ru-RU" b="1" dirty="0"/>
              <a:t>часто ты бываешь в интернете?</a:t>
            </a:r>
            <a:endParaRPr lang="ru-RU" dirty="0"/>
          </a:p>
          <a:p>
            <a:pPr lvl="0"/>
            <a:r>
              <a:rPr lang="ru-RU" dirty="0"/>
              <a:t>Несколько раз в месяц 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  <a:p>
            <a:pPr lvl="0"/>
            <a:r>
              <a:rPr lang="ru-RU" dirty="0"/>
              <a:t>Несколько раз в неделю 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  <a:p>
            <a:pPr lvl="0"/>
            <a:r>
              <a:rPr lang="ru-RU" dirty="0"/>
              <a:t> Я каждый день онлайн! 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</a:p>
          <a:p>
            <a:pPr marL="0" lv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3)Тебе </a:t>
            </a:r>
            <a:r>
              <a:rPr lang="ru-RU" b="1" dirty="0"/>
              <a:t>задали писать реферат. Откуда ты будешь брать материалы?</a:t>
            </a:r>
            <a:endParaRPr lang="ru-RU" dirty="0"/>
          </a:p>
          <a:p>
            <a:pPr lvl="0"/>
            <a:r>
              <a:rPr lang="ru-RU" dirty="0"/>
              <a:t>Я пороюсь в электронных энциклопедиях и в «Википедии». 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  <a:p>
            <a:pPr lvl="0"/>
            <a:r>
              <a:rPr lang="ru-RU" dirty="0"/>
              <a:t>Пойду в школьную библиотеку. 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  <a:p>
            <a:pPr lvl="0"/>
            <a:r>
              <a:rPr lang="ru-RU" dirty="0"/>
              <a:t>В разных местах. 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67544" y="3212976"/>
            <a:ext cx="813690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67544" y="4725144"/>
            <a:ext cx="813690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23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88640"/>
            <a:ext cx="6512511" cy="5326528"/>
          </a:xfrm>
        </p:spPr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Пройдем тест!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8363272" cy="4997152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ru-RU" b="1" dirty="0" smtClean="0"/>
              <a:t>4)Можешь </a:t>
            </a:r>
            <a:r>
              <a:rPr lang="ru-RU" b="1" dirty="0"/>
              <a:t>ли играть в электронную игру (телефон, компьютер, планшет) больше часа?</a:t>
            </a:r>
            <a:endParaRPr lang="ru-RU" dirty="0"/>
          </a:p>
          <a:p>
            <a:pPr lvl="0"/>
            <a:r>
              <a:rPr lang="ru-RU" dirty="0"/>
              <a:t>Конечно нет 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  <a:p>
            <a:pPr lvl="0"/>
            <a:r>
              <a:rPr lang="ru-RU" dirty="0"/>
              <a:t>Зависит от самой игры 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  <a:p>
            <a:pPr lvl="0"/>
            <a:r>
              <a:rPr lang="ru-RU" dirty="0"/>
              <a:t>Запросто 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</a:p>
          <a:p>
            <a:pPr lvl="0"/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5)Часто </a:t>
            </a:r>
            <a:r>
              <a:rPr lang="ru-RU" b="1" dirty="0"/>
              <a:t>ли ты пользуешься своим мобильным не только для звонков, но и для игр, интернета и т.п.? </a:t>
            </a:r>
            <a:endParaRPr lang="ru-RU" dirty="0"/>
          </a:p>
          <a:p>
            <a:pPr lvl="0"/>
            <a:r>
              <a:rPr lang="ru-RU" dirty="0"/>
              <a:t>Часто 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  <a:p>
            <a:pPr lvl="0"/>
            <a:r>
              <a:rPr lang="ru-RU" dirty="0"/>
              <a:t>Иногда 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  <a:p>
            <a:pPr lvl="0"/>
            <a:r>
              <a:rPr lang="ru-RU" dirty="0"/>
              <a:t>Никогда </a:t>
            </a: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</a:p>
          <a:p>
            <a:pPr lvl="0"/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6)Каких </a:t>
            </a:r>
            <a:r>
              <a:rPr lang="ru-RU" b="1" dirty="0"/>
              <a:t>друзей у тебя больше: виртуальных или реальных? </a:t>
            </a:r>
            <a:endParaRPr lang="ru-RU" dirty="0"/>
          </a:p>
          <a:p>
            <a:pPr lvl="0"/>
            <a:r>
              <a:rPr lang="ru-RU" dirty="0"/>
              <a:t>Больше реальных, но и виртуальных тоже много. 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  <a:p>
            <a:pPr lvl="0"/>
            <a:r>
              <a:rPr lang="ru-RU" dirty="0"/>
              <a:t>А разве друг может быть виртуальным?  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  <a:p>
            <a:pPr lvl="0"/>
            <a:r>
              <a:rPr lang="ru-RU" dirty="0"/>
              <a:t>Виртуальных 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67544" y="3212976"/>
            <a:ext cx="813690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67544" y="4941168"/>
            <a:ext cx="813690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3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16632"/>
            <a:ext cx="6512511" cy="5398536"/>
          </a:xfrm>
        </p:spPr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Пройдем тест!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400" b="1" dirty="0" smtClean="0"/>
              <a:t>7)Что </a:t>
            </a:r>
            <a:r>
              <a:rPr lang="ru-RU" sz="2400" b="1" dirty="0"/>
              <a:t>такое интернет? </a:t>
            </a:r>
            <a:endParaRPr lang="ru-RU" sz="2400" dirty="0"/>
          </a:p>
          <a:p>
            <a:pPr lvl="0"/>
            <a:r>
              <a:rPr lang="ru-RU" sz="2400" dirty="0"/>
              <a:t>Весь мир </a:t>
            </a:r>
            <a:r>
              <a:rPr lang="ru-RU" sz="2400" b="1" dirty="0">
                <a:solidFill>
                  <a:srgbClr val="FF0000"/>
                </a:solidFill>
              </a:rPr>
              <a:t>3</a:t>
            </a:r>
            <a:endParaRPr lang="ru-RU" sz="2400" dirty="0">
              <a:solidFill>
                <a:srgbClr val="FF0000"/>
              </a:solidFill>
            </a:endParaRPr>
          </a:p>
          <a:p>
            <a:pPr lvl="0"/>
            <a:r>
              <a:rPr lang="ru-RU" sz="2400" dirty="0"/>
              <a:t>Информационная паутина </a:t>
            </a:r>
            <a:r>
              <a:rPr lang="ru-RU" sz="2400" b="1" dirty="0">
                <a:solidFill>
                  <a:srgbClr val="FF0000"/>
                </a:solidFill>
              </a:rPr>
              <a:t>2</a:t>
            </a:r>
            <a:endParaRPr lang="ru-RU" sz="2400" dirty="0">
              <a:solidFill>
                <a:srgbClr val="FF0000"/>
              </a:solidFill>
            </a:endParaRPr>
          </a:p>
          <a:p>
            <a:pPr lvl="0"/>
            <a:r>
              <a:rPr lang="ru-RU" sz="2400" dirty="0"/>
              <a:t>Наркотик </a:t>
            </a:r>
            <a:r>
              <a:rPr lang="ru-RU" sz="2400" b="1" dirty="0">
                <a:solidFill>
                  <a:srgbClr val="FF0000"/>
                </a:solidFill>
              </a:rPr>
              <a:t>1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95536" y="3573016"/>
            <a:ext cx="813690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2290" name="Picture 2" descr="C:\Users\strekalovaes\Desktop\139711239431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94857"/>
            <a:ext cx="4699992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29117" y="6043129"/>
            <a:ext cx="32857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580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16632"/>
            <a:ext cx="6512511" cy="5398536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РЕЗУЛЬТАТЫ ТЕСТА!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268760"/>
            <a:ext cx="6400800" cy="3888432"/>
          </a:xfrm>
        </p:spPr>
        <p:txBody>
          <a:bodyPr/>
          <a:lstStyle/>
          <a:p>
            <a:r>
              <a:rPr lang="ru-RU" b="1" u="sng" dirty="0"/>
              <a:t>Результаты: 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u="sng" dirty="0">
                <a:solidFill>
                  <a:srgbClr val="FF0000"/>
                </a:solidFill>
              </a:rPr>
              <a:t>От 20 до 24 баллов </a:t>
            </a:r>
            <a:r>
              <a:rPr lang="ru-RU" dirty="0"/>
              <a:t>- ты </a:t>
            </a:r>
            <a:r>
              <a:rPr lang="ru-RU" dirty="0" smtClean="0"/>
              <a:t>интернет-зомби.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u="sng" dirty="0">
                <a:solidFill>
                  <a:srgbClr val="FF0000"/>
                </a:solidFill>
              </a:rPr>
              <a:t>От 14 до 19 баллов</a:t>
            </a:r>
            <a:r>
              <a:rPr lang="ru-RU" dirty="0"/>
              <a:t> - ты нормальный </a:t>
            </a:r>
            <a:r>
              <a:rPr lang="ru-RU" dirty="0" smtClean="0"/>
              <a:t>ребенок.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u="sng" dirty="0">
                <a:solidFill>
                  <a:srgbClr val="FF0000"/>
                </a:solidFill>
              </a:rPr>
              <a:t>От  8 до 13 балов </a:t>
            </a:r>
            <a:r>
              <a:rPr lang="ru-RU" dirty="0"/>
              <a:t>- интернет для тебя ничто.</a:t>
            </a:r>
          </a:p>
          <a:p>
            <a:endParaRPr lang="ru-RU" dirty="0"/>
          </a:p>
        </p:txBody>
      </p:sp>
      <p:pic>
        <p:nvPicPr>
          <p:cNvPr id="13314" name="Picture 2" descr="C:\Users\strekalovaes\Desktop\19428_4f5464301d44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5457825"/>
            <a:ext cx="12192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strekalovaes\Desktop\19428_4f5464301d44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200" y="5508625"/>
            <a:ext cx="12192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strekalovaes\Desktop\19428_4f5464301d44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00" y="5407025"/>
            <a:ext cx="12192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1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69807670"/>
              </p:ext>
            </p:extLst>
          </p:nvPr>
        </p:nvGraphicFramePr>
        <p:xfrm>
          <a:off x="107504" y="55152"/>
          <a:ext cx="7364288" cy="3945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Картинки по запросу ребенок с гаджетами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0744"/>
            <a:ext cx="4298943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дети играют на улице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4" r="9184" b="7389"/>
          <a:stretch/>
        </p:blipFill>
        <p:spPr bwMode="auto">
          <a:xfrm>
            <a:off x="3665857" y="-309471"/>
            <a:ext cx="5484126" cy="4310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473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967334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4338" name="Picture 2" descr="C:\Users\strekalovaes\Desktop\iphone-5c-official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94" y="4188405"/>
            <a:ext cx="8126412" cy="328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strekalovaes\Desktop\b990ff022c4e626a084822ad4a93ee2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346" y="428328"/>
            <a:ext cx="226330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09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strekalovaes\Desktop\rek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5588"/>
            <a:ext cx="9144000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425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6302860"/>
            <a:ext cx="9144000" cy="555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82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trekalovaes\Desktop\dimotiko-gymnasio-leximath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93096"/>
            <a:ext cx="6297071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trekalovaes\Desktop\overear-studio-2-black-standard-front-2-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5654">
            <a:off x="6589641" y="4617306"/>
            <a:ext cx="2468845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trekalovaes\Desktop\203efdc2b157a0f69eabf2ffeebba1a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759" y="2055792"/>
            <a:ext cx="2324241" cy="204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trekalovaes\Desktop\iPhone-5C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48335" y="1798956"/>
            <a:ext cx="3600400" cy="2025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strekalovaes\Desktop\brydg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7736"/>
            <a:ext cx="3162835" cy="177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strekalovaes\Desktop\3157.surfacepr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154288"/>
            <a:ext cx="3773483" cy="212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низ 3"/>
          <p:cNvSpPr/>
          <p:nvPr/>
        </p:nvSpPr>
        <p:spPr>
          <a:xfrm rot="396595">
            <a:off x="639455" y="1999249"/>
            <a:ext cx="342623" cy="23008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823665">
            <a:off x="4927236" y="2109223"/>
            <a:ext cx="298439" cy="24485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3271478">
            <a:off x="6940257" y="3784662"/>
            <a:ext cx="298439" cy="1805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4542288">
            <a:off x="7123727" y="6165105"/>
            <a:ext cx="298439" cy="7592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 rot="1289684">
            <a:off x="2837557" y="3667012"/>
            <a:ext cx="298439" cy="16421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420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116632"/>
            <a:ext cx="8208911" cy="5398536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Термины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8219256" cy="5069160"/>
          </a:xfrm>
        </p:spPr>
        <p:txBody>
          <a:bodyPr>
            <a:normAutofit/>
          </a:bodyPr>
          <a:lstStyle/>
          <a:p>
            <a:r>
              <a:rPr lang="ru-RU" sz="2400" b="1" u="sng" dirty="0"/>
              <a:t>Гаджет</a:t>
            </a:r>
            <a:r>
              <a:rPr lang="ru-RU" sz="2400" dirty="0"/>
              <a:t> </a:t>
            </a:r>
            <a:r>
              <a:rPr lang="ru-RU" sz="2400" dirty="0" smtClean="0"/>
              <a:t>- устройство, </a:t>
            </a:r>
            <a:r>
              <a:rPr lang="ru-RU" sz="2400" dirty="0"/>
              <a:t>которое содержит значительную долю развлекательных </a:t>
            </a:r>
            <a:r>
              <a:rPr lang="ru-RU" sz="2400" dirty="0" smtClean="0"/>
              <a:t>функций. </a:t>
            </a:r>
            <a:r>
              <a:rPr lang="ru-RU" sz="2400" dirty="0"/>
              <a:t>При этом, как правило, имеет компактные размеры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b="1" u="sng" dirty="0"/>
              <a:t>Зависимость</a:t>
            </a:r>
            <a:r>
              <a:rPr lang="ru-RU" sz="2400" dirty="0"/>
              <a:t> </a:t>
            </a:r>
            <a:r>
              <a:rPr lang="ru-RU" sz="2400" dirty="0" smtClean="0"/>
              <a:t>— </a:t>
            </a:r>
            <a:r>
              <a:rPr lang="ru-RU" sz="2400" dirty="0"/>
              <a:t>навязчивая потребность, подвигающая человека к определенной </a:t>
            </a:r>
            <a:r>
              <a:rPr lang="ru-RU" sz="2400" dirty="0" smtClean="0"/>
              <a:t>деятельности.</a:t>
            </a:r>
          </a:p>
          <a:p>
            <a:pPr algn="ctr"/>
            <a:endParaRPr lang="ru-RU" sz="2400" dirty="0"/>
          </a:p>
          <a:p>
            <a:endParaRPr lang="ru-RU" sz="2400" dirty="0"/>
          </a:p>
          <a:p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3419872" y="4221088"/>
            <a:ext cx="2664296" cy="93610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u="sng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Зависимость</a:t>
            </a:r>
          </a:p>
        </p:txBody>
      </p:sp>
      <p:sp>
        <p:nvSpPr>
          <p:cNvPr id="5" name="Овал 4"/>
          <p:cNvSpPr/>
          <p:nvPr/>
        </p:nvSpPr>
        <p:spPr>
          <a:xfrm>
            <a:off x="755576" y="5733256"/>
            <a:ext cx="2016224" cy="7200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Цифровая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995936" y="6088324"/>
            <a:ext cx="1512168" cy="7200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Игровая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7164288" y="5733256"/>
            <a:ext cx="1512168" cy="7200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Медиа</a:t>
            </a:r>
            <a:endParaRPr lang="ru-RU" dirty="0"/>
          </a:p>
        </p:txBody>
      </p:sp>
      <p:sp>
        <p:nvSpPr>
          <p:cNvPr id="10" name="Штриховая стрелка вправо 9"/>
          <p:cNvSpPr/>
          <p:nvPr/>
        </p:nvSpPr>
        <p:spPr>
          <a:xfrm rot="8547900">
            <a:off x="1739502" y="4987096"/>
            <a:ext cx="1500033" cy="257885"/>
          </a:xfrm>
          <a:prstGeom prst="stripedRightArrow">
            <a:avLst>
              <a:gd name="adj1" fmla="val 65028"/>
              <a:gd name="adj2" fmla="val 11762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Штриховая стрелка вправо 10"/>
          <p:cNvSpPr/>
          <p:nvPr/>
        </p:nvSpPr>
        <p:spPr>
          <a:xfrm rot="13052100" flipH="1">
            <a:off x="6151476" y="4987096"/>
            <a:ext cx="1500033" cy="257885"/>
          </a:xfrm>
          <a:prstGeom prst="stripedRightArrow">
            <a:avLst>
              <a:gd name="adj1" fmla="val 65028"/>
              <a:gd name="adj2" fmla="val 11762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Штриховая стрелка вправо 11"/>
          <p:cNvSpPr/>
          <p:nvPr/>
        </p:nvSpPr>
        <p:spPr>
          <a:xfrm rot="16200000" flipH="1" flipV="1">
            <a:off x="4473512" y="5486811"/>
            <a:ext cx="631003" cy="182876"/>
          </a:xfrm>
          <a:prstGeom prst="stripedRightArrow">
            <a:avLst>
              <a:gd name="adj1" fmla="val 65028"/>
              <a:gd name="adj2" fmla="val 117626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76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88640"/>
            <a:ext cx="6512511" cy="5326528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Виды зависимости.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628800"/>
            <a:ext cx="6400800" cy="3672408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Цифровая</a:t>
            </a:r>
            <a:r>
              <a:rPr lang="ru-RU" dirty="0" smtClean="0"/>
              <a:t>- зависимость от цифровых устройств (гаджетов)</a:t>
            </a:r>
          </a:p>
          <a:p>
            <a:endParaRPr lang="ru-RU" dirty="0"/>
          </a:p>
          <a:p>
            <a:r>
              <a:rPr lang="ru-RU" b="1" u="sng" dirty="0" smtClean="0"/>
              <a:t>Игровая</a:t>
            </a:r>
            <a:r>
              <a:rPr lang="ru-RU" dirty="0" smtClean="0"/>
              <a:t> – зависимость от компьютерных игр.</a:t>
            </a:r>
          </a:p>
          <a:p>
            <a:endParaRPr lang="ru-RU" dirty="0"/>
          </a:p>
          <a:p>
            <a:r>
              <a:rPr lang="ru-RU" b="1" u="sng" dirty="0" smtClean="0"/>
              <a:t>Медиа</a:t>
            </a:r>
            <a:r>
              <a:rPr lang="ru-RU" dirty="0" smtClean="0"/>
              <a:t> – зависимость от музыки, сериалов, фильмов.</a:t>
            </a:r>
            <a:endParaRPr lang="ru-RU" dirty="0"/>
          </a:p>
        </p:txBody>
      </p:sp>
      <p:pic>
        <p:nvPicPr>
          <p:cNvPr id="4098" name="Picture 2" descr="C:\Users\strekalovaes\Desktop\overear-studio-2-black-standard-front-2-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12443">
            <a:off x="2843809" y="5329168"/>
            <a:ext cx="1773251" cy="124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trekalovaes\Desktop\203efdc2b157a0f69eabf2ffeebba1a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654" y="4901850"/>
            <a:ext cx="1234669" cy="108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trekalovaes\Desktop\iPhone-5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470" y="2368622"/>
            <a:ext cx="1866942" cy="105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52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0"/>
            <a:ext cx="6512511" cy="5515168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Дети в нашем КЛАССЕ!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0" name="Picture 2" descr="F:\о гаджетах 6б фото\lfA2II0w6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36576"/>
            <a:ext cx="2591217" cy="3744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о гаджетах 6б фото\mfUPxw2dp8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920752"/>
            <a:ext cx="2807152" cy="3744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:\о гаджетах 6б фото\K_yTNWmeGN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336576"/>
            <a:ext cx="2807152" cy="3744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strekalovaes\Desktop\Nokia-Lumia-710-0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4550">
            <a:off x="6544769" y="4695429"/>
            <a:ext cx="194421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strekalovaes\Desktop\59897-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34750"/>
            <a:ext cx="2987824" cy="202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strekalovaes\AppData\Local\Microsoft\Windows\Temporary Internet Files\Content.IE5\CE9Q2660\MM900288916[1]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75" y="1506538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030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0"/>
            <a:ext cx="6512511" cy="5515168"/>
          </a:xfrm>
        </p:spPr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Дети в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нашем КЛАССЕ!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4" name="Picture 2" descr="F:\о гаджетах 6б фото\ggYeS7fQaw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2591218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F:\о гаджетах 6б фото\IWeCxDC37f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482004"/>
            <a:ext cx="2444998" cy="32613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:\о гаджетах 6б фото\SxYIcK45mj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484783"/>
            <a:ext cx="2664296" cy="3553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strekalovaes\AppData\Local\Microsoft\Windows\Temporary Internet Files\Content.IE5\CE9Q2660\MM900288916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182245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strekalovaes\Desktop\Samsung-galaxy-s5-black-460-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13037">
            <a:off x="6706967" y="4583759"/>
            <a:ext cx="1122230" cy="215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strekalovaes\Desktop\3157.surfacepr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00" y="5453510"/>
            <a:ext cx="2323657" cy="1307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33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22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Эксперимент.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2" name="Picture 2" descr="C:\Users\strekalovaes\Desktop\telekanal_sts_galileo_alexandr_pushno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8568952" cy="535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3235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820472" y="9382"/>
            <a:ext cx="323528" cy="68486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6525344"/>
            <a:ext cx="8496944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ьная выноска 6"/>
          <p:cNvSpPr/>
          <p:nvPr/>
        </p:nvSpPr>
        <p:spPr>
          <a:xfrm>
            <a:off x="6084168" y="1412776"/>
            <a:ext cx="2520280" cy="2160240"/>
          </a:xfrm>
          <a:prstGeom prst="wedgeEllipseCallout">
            <a:avLst>
              <a:gd name="adj1" fmla="val -89210"/>
              <a:gd name="adj2" fmla="val 64128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ЭКСПЕРИМЕНТ!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0171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16632"/>
            <a:ext cx="6512511" cy="5398536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Данные.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196752"/>
            <a:ext cx="6400800" cy="3312368"/>
          </a:xfrm>
        </p:spPr>
        <p:txBody>
          <a:bodyPr/>
          <a:lstStyle/>
          <a:p>
            <a:r>
              <a:rPr lang="ru-RU" u="sng" dirty="0" smtClean="0"/>
              <a:t>Дети 12-18 лет.</a:t>
            </a:r>
          </a:p>
          <a:p>
            <a:endParaRPr lang="ru-RU" dirty="0"/>
          </a:p>
          <a:p>
            <a:r>
              <a:rPr lang="ru-RU" u="sng" dirty="0" smtClean="0"/>
              <a:t>НИКАКИХ ГАДЖЕТОВ.</a:t>
            </a:r>
          </a:p>
          <a:p>
            <a:endParaRPr lang="ru-RU" dirty="0"/>
          </a:p>
          <a:p>
            <a:r>
              <a:rPr lang="ru-RU" u="sng" dirty="0" smtClean="0"/>
              <a:t>Время </a:t>
            </a:r>
            <a:r>
              <a:rPr lang="ru-RU" u="sng" dirty="0" smtClean="0"/>
              <a:t>проведения </a:t>
            </a:r>
          </a:p>
          <a:p>
            <a:r>
              <a:rPr lang="ru-RU" u="sng" dirty="0" smtClean="0"/>
              <a:t>эксперимента </a:t>
            </a:r>
            <a:r>
              <a:rPr lang="ru-RU" b="1" u="sng" dirty="0" smtClean="0">
                <a:solidFill>
                  <a:srgbClr val="FF0000"/>
                </a:solidFill>
              </a:rPr>
              <a:t>8 часов.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6146" name="Picture 2" descr="C:\Users\strekalovaes\Desktop\obz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708" y="2204863"/>
            <a:ext cx="2880320" cy="1773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нак запрета 3"/>
          <p:cNvSpPr/>
          <p:nvPr/>
        </p:nvSpPr>
        <p:spPr>
          <a:xfrm>
            <a:off x="5719736" y="2204863"/>
            <a:ext cx="2376264" cy="1728192"/>
          </a:xfrm>
          <a:prstGeom prst="noSmoking">
            <a:avLst>
              <a:gd name="adj" fmla="val 409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147" name="Picture 3" descr="C:\Users\strekalovaes\Desktop\Alarm_Clo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659" y="4581128"/>
            <a:ext cx="2198935" cy="201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931985" y="522920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5940152" y="5229200"/>
            <a:ext cx="432048" cy="1080120"/>
          </a:xfrm>
          <a:prstGeom prst="curved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148" name="Picture 4" descr="C:\Users\strekalovaes\Desktop\shutterstock_18815326-300x8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" y="5690865"/>
            <a:ext cx="3576567" cy="116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89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382</TotalTime>
  <Words>175</Words>
  <Application>Microsoft Office PowerPoint</Application>
  <PresentationFormat>Экран (4:3)</PresentationFormat>
  <Paragraphs>81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Гаджеты в</vt:lpstr>
      <vt:lpstr>Презентация PowerPoint</vt:lpstr>
      <vt:lpstr>Презентация PowerPoint</vt:lpstr>
      <vt:lpstr>Термины.</vt:lpstr>
      <vt:lpstr>Виды зависимости.</vt:lpstr>
      <vt:lpstr>Дети в нашем КЛАССЕ!</vt:lpstr>
      <vt:lpstr>Дети в нашем КЛАССЕ!</vt:lpstr>
      <vt:lpstr>Эксперимент.</vt:lpstr>
      <vt:lpstr>Данные.</vt:lpstr>
      <vt:lpstr>Результаты.</vt:lpstr>
      <vt:lpstr>Результаты.</vt:lpstr>
      <vt:lpstr>По окончании </vt:lpstr>
      <vt:lpstr>Пройдем тест!</vt:lpstr>
      <vt:lpstr>Пройдем тест!</vt:lpstr>
      <vt:lpstr>Пройдем тест!</vt:lpstr>
      <vt:lpstr>РЕЗУЛЬТАТЫ ТЕСТА!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Стрекалова Е.С.</dc:creator>
  <cp:lastModifiedBy>strekalovaes</cp:lastModifiedBy>
  <cp:revision>18</cp:revision>
  <dcterms:created xsi:type="dcterms:W3CDTF">2014-11-11T09:39:28Z</dcterms:created>
  <dcterms:modified xsi:type="dcterms:W3CDTF">2017-02-01T11:14:07Z</dcterms:modified>
</cp:coreProperties>
</file>