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56" r:id="rId2"/>
    <p:sldId id="281" r:id="rId3"/>
    <p:sldId id="279" r:id="rId4"/>
    <p:sldId id="307" r:id="rId5"/>
    <p:sldId id="284" r:id="rId6"/>
    <p:sldId id="303" r:id="rId7"/>
    <p:sldId id="263" r:id="rId8"/>
    <p:sldId id="308" r:id="rId9"/>
    <p:sldId id="306" r:id="rId10"/>
    <p:sldId id="280" r:id="rId11"/>
    <p:sldId id="282" r:id="rId12"/>
    <p:sldId id="286" r:id="rId13"/>
    <p:sldId id="298" r:id="rId14"/>
    <p:sldId id="289" r:id="rId15"/>
    <p:sldId id="300" r:id="rId16"/>
    <p:sldId id="293" r:id="rId17"/>
    <p:sldId id="299" r:id="rId18"/>
    <p:sldId id="30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7246-202D-4B48-8922-EFE5B49EE56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511D-D358-4E10-A5E6-3978861EB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8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5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7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3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4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8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3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3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8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6D19190-5807-4A7E-8AE4-E5D116E35EB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FD4632D-E441-4215-A067-3707CE965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enterlado.ru/uploadedFiles/files/metod-rekomendacii-profilaktika-deviantnogo-povedeniya-obuchayuschihsy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erlado.ru/uploadedFiles/files/metod-rekomendacii-profilaktika-deviantnogo-povedeniya-obuchayuschihsya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enterlado.ru/biblioteka_3/profilaktika-suicidov-nesovershennoletni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79" y="1291388"/>
            <a:ext cx="5721584" cy="3312695"/>
          </a:xfrm>
        </p:spPr>
        <p:txBody>
          <a:bodyPr>
            <a:noAutofit/>
          </a:bodyPr>
          <a:lstStyle/>
          <a:p>
            <a:r>
              <a:rPr lang="ru-RU" sz="3600" b="1" dirty="0"/>
              <a:t>«</a:t>
            </a:r>
            <a:r>
              <a:rPr lang="ru-RU" b="1" dirty="0"/>
              <a:t>Организация образовательными учреждениями работы по выявлению обучающихся склонных к суицидальному поведению и их психолого-педагогическое сопровождение</a:t>
            </a:r>
            <a:r>
              <a:rPr lang="ru-RU" sz="3600" b="1" dirty="0"/>
              <a:t>»</a:t>
            </a:r>
          </a:p>
        </p:txBody>
      </p:sp>
      <p:pic>
        <p:nvPicPr>
          <p:cNvPr id="1028" name="Picture 4" descr="Вектор Женщина подавлена спутанными мыслями в голове рука помощи молодая грустная девушка сидит в углу и несчастно обнимает коле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19" y="1066806"/>
            <a:ext cx="5184242" cy="518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026" y="5165996"/>
            <a:ext cx="613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Пестова Ирина Васильевна</a:t>
            </a:r>
            <a:r>
              <a:rPr lang="ru-RU" i="1" dirty="0">
                <a:solidFill>
                  <a:schemeClr val="bg1"/>
                </a:solidFill>
              </a:rPr>
              <a:t>, </a:t>
            </a:r>
          </a:p>
          <a:p>
            <a:r>
              <a:rPr lang="ru-RU" i="1" dirty="0">
                <a:solidFill>
                  <a:schemeClr val="bg1"/>
                </a:solidFill>
              </a:rPr>
              <a:t>директор ГБУ СО «ЦППМСП «Ладо»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697" y="146378"/>
            <a:ext cx="11600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</a:rPr>
              <a:t>Государственное бюджетное учреждение Свердловской области </a:t>
            </a:r>
          </a:p>
          <a:p>
            <a:pPr algn="ctr"/>
            <a:r>
              <a:rPr lang="ru-RU" sz="2000" i="1" dirty="0">
                <a:solidFill>
                  <a:schemeClr val="bg1"/>
                </a:solidFill>
              </a:rPr>
              <a:t>«Центр психолого-педагогической, медицинской и социальной помощи «Ладо»</a:t>
            </a:r>
          </a:p>
        </p:txBody>
      </p:sp>
    </p:spTree>
    <p:extLst>
      <p:ext uri="{BB962C8B-B14F-4D97-AF65-F5344CB8AC3E}">
        <p14:creationId xmlns:p14="http://schemas.microsoft.com/office/powerpoint/2010/main" val="171070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349" y="269754"/>
            <a:ext cx="10772775" cy="1658198"/>
          </a:xfrm>
        </p:spPr>
        <p:txBody>
          <a:bodyPr/>
          <a:lstStyle/>
          <a:p>
            <a:r>
              <a:rPr lang="ru-RU" b="1" dirty="0"/>
              <a:t>Работа с экстренными случаями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22273"/>
              </p:ext>
            </p:extLst>
          </p:nvPr>
        </p:nvGraphicFramePr>
        <p:xfrm>
          <a:off x="650373" y="1623527"/>
          <a:ext cx="10674219" cy="5013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6538">
                  <a:extLst>
                    <a:ext uri="{9D8B030D-6E8A-4147-A177-3AD203B41FA5}">
                      <a16:colId xmlns:a16="http://schemas.microsoft.com/office/drawing/2014/main" val="1603916165"/>
                    </a:ext>
                  </a:extLst>
                </a:gridCol>
                <a:gridCol w="5337681">
                  <a:extLst>
                    <a:ext uri="{9D8B030D-6E8A-4147-A177-3AD203B41FA5}">
                      <a16:colId xmlns:a16="http://schemas.microsoft.com/office/drawing/2014/main" val="3188086616"/>
                    </a:ext>
                  </a:extLst>
                </a:gridCol>
              </a:tblGrid>
              <a:tr h="4919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действий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073760"/>
                  </a:ext>
                </a:extLst>
              </a:tr>
              <a:tr h="860998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</a:rPr>
                        <a:t>консультация-</a:t>
                      </a:r>
                      <a:r>
                        <a:rPr lang="ru-RU" sz="2400" b="0" dirty="0" err="1">
                          <a:solidFill>
                            <a:schemeClr val="bg1"/>
                          </a:solidFill>
                          <a:effectLst/>
                        </a:rPr>
                        <a:t>супервизия</a:t>
                      </a: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</a:rPr>
                        <a:t> с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</a:rPr>
                        <a:t>антикризисной группой </a:t>
                      </a: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</a:rPr>
                        <a:t>образовательной организацией, </a:t>
                      </a: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Помощь образовательной организации </a:t>
                      </a:r>
                      <a:r>
                        <a:rPr lang="ru-RU" sz="2400" b="0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эффективно выстроить и организовать систему мероприятий по преодолению кризисной ситуации с целью возвращения образовательной организации в штатный режим функционирования в короткий отрезок времени и снижения интенсивности возможных негативных последствий кризисной ситуации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588110"/>
                  </a:ext>
                </a:extLst>
              </a:tr>
              <a:tr h="883291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педагогического совета </a:t>
                      </a:r>
                      <a:r>
                        <a:rPr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теме профилактики деструктивного поведения несовершеннолетних, 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121579"/>
                  </a:ext>
                </a:extLst>
              </a:tr>
              <a:tr h="608006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родительского собрания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9877206"/>
                  </a:ext>
                </a:extLst>
              </a:tr>
              <a:tr h="430499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консультации </a:t>
                      </a:r>
                      <a:r>
                        <a:rPr lang="ru-RU" sz="2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обучающимися и их родителями (законными представителями). 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652898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023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823058"/>
            <a:ext cx="10772775" cy="1658198"/>
          </a:xfrm>
        </p:spPr>
        <p:txBody>
          <a:bodyPr>
            <a:noAutofit/>
          </a:bodyPr>
          <a:lstStyle/>
          <a:p>
            <a:r>
              <a:rPr lang="ru-RU" sz="4400" b="1" dirty="0"/>
              <a:t>Информационная база, учитывающая каждый случай суицидальной попытки и завершенного суицида в регионе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606" y="2565918"/>
            <a:ext cx="10753725" cy="362960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соответствии с информацией, полученной из базы можно произвести анализ ситуации суицидальной активности регионе по критериям: </a:t>
            </a:r>
          </a:p>
          <a:p>
            <a:pPr marL="541338" indent="-447675">
              <a:buFont typeface="Wingdings" panose="05000000000000000000" pitchFamily="2" charset="2"/>
              <a:buChar char="q"/>
            </a:pPr>
            <a:r>
              <a:rPr lang="ru-RU" dirty="0"/>
              <a:t>количества, </a:t>
            </a:r>
          </a:p>
          <a:p>
            <a:pPr marL="541338" indent="-447675">
              <a:buFont typeface="Wingdings" panose="05000000000000000000" pitchFamily="2" charset="2"/>
              <a:buChar char="q"/>
            </a:pPr>
            <a:r>
              <a:rPr lang="ru-RU" dirty="0"/>
              <a:t>способа, </a:t>
            </a:r>
          </a:p>
          <a:p>
            <a:pPr marL="541338" indent="-447675">
              <a:buFont typeface="Wingdings" panose="05000000000000000000" pitchFamily="2" charset="2"/>
              <a:buChar char="q"/>
            </a:pPr>
            <a:r>
              <a:rPr lang="ru-RU" dirty="0"/>
              <a:t>пола, </a:t>
            </a:r>
          </a:p>
          <a:p>
            <a:pPr marL="541338" indent="-447675">
              <a:buFont typeface="Wingdings" panose="05000000000000000000" pitchFamily="2" charset="2"/>
              <a:buChar char="q"/>
            </a:pPr>
            <a:r>
              <a:rPr lang="ru-RU" dirty="0"/>
              <a:t>возраста, </a:t>
            </a:r>
          </a:p>
          <a:p>
            <a:pPr marL="541338" indent="-447675">
              <a:buFont typeface="Wingdings" panose="05000000000000000000" pitchFamily="2" charset="2"/>
              <a:buChar char="q"/>
            </a:pPr>
            <a:r>
              <a:rPr lang="ru-RU" dirty="0"/>
              <a:t>территории, </a:t>
            </a:r>
          </a:p>
          <a:p>
            <a:pPr marL="541338" indent="-447675">
              <a:buFont typeface="Wingdings" panose="05000000000000000000" pitchFamily="2" charset="2"/>
              <a:buChar char="q"/>
            </a:pPr>
            <a:r>
              <a:rPr lang="ru-RU" dirty="0"/>
              <a:t>учреждения, </a:t>
            </a:r>
          </a:p>
          <a:p>
            <a:pPr marL="541338" indent="-447675">
              <a:buFont typeface="Wingdings" panose="05000000000000000000" pitchFamily="2" charset="2"/>
              <a:buChar char="q"/>
            </a:pPr>
            <a:r>
              <a:rPr lang="ru-RU" dirty="0"/>
              <a:t>факторов риска и ресурсов обучающихся.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05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итогу на конец текущего 2023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95" y="1698759"/>
            <a:ext cx="8108699" cy="46597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1" u="sng" dirty="0"/>
              <a:t>Оказывалось психолого-педагогическое сопровождение в </a:t>
            </a:r>
            <a:r>
              <a:rPr lang="ru-RU" sz="3200" b="1" u="sng" dirty="0">
                <a:solidFill>
                  <a:schemeClr val="accent1"/>
                </a:solidFill>
              </a:rPr>
              <a:t>92</a:t>
            </a:r>
            <a:r>
              <a:rPr lang="ru-RU" sz="3200" b="1" u="sng" dirty="0"/>
              <a:t> </a:t>
            </a:r>
            <a:r>
              <a:rPr lang="ru-RU" sz="2900" b="1" u="sng" dirty="0"/>
              <a:t>случаях </a:t>
            </a:r>
            <a:r>
              <a:rPr lang="ru-RU" sz="2900" dirty="0"/>
              <a:t> (</a:t>
            </a:r>
            <a:r>
              <a:rPr kumimoji="0" lang="ru-RU" sz="290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п</a:t>
            </a:r>
            <a:r>
              <a:rPr kumimoji="0" lang="ru-RU" sz="2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оручение  Министерства образования, «Особый порядок» Министерства Просвещения, обращение от ОО за помощью в случае подозрения, выявления, высокого риска уязвимости  и  в случаях самообращение родителей и несовершеннолетних)</a:t>
            </a:r>
            <a:endParaRPr lang="ru-RU" sz="2900" b="1" i="1" u="sng" dirty="0"/>
          </a:p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78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случаев являются </a:t>
            </a:r>
            <a:r>
              <a:rPr kumimoji="0" lang="ru-RU" sz="2900" b="0" i="0" u="sng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суицидоопасным</a:t>
            </a:r>
            <a:r>
              <a:rPr kumimoji="0" lang="ru-RU" sz="29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поведением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, характеризующиеся следующими вариантами реализации: </a:t>
            </a:r>
          </a:p>
          <a:p>
            <a:r>
              <a:rPr lang="ru-RU" sz="2900" dirty="0"/>
              <a:t>- нанесения </a:t>
            </a:r>
            <a:r>
              <a:rPr lang="ru-RU" sz="2900" dirty="0" err="1"/>
              <a:t>самопорезов</a:t>
            </a:r>
            <a:r>
              <a:rPr lang="ru-RU" sz="2900" dirty="0"/>
              <a:t> всех уровней тяжести -</a:t>
            </a:r>
            <a:r>
              <a:rPr lang="ru-RU" sz="3200" b="1" dirty="0">
                <a:solidFill>
                  <a:schemeClr val="accent1"/>
                </a:solidFill>
              </a:rPr>
              <a:t>34 </a:t>
            </a:r>
            <a:r>
              <a:rPr lang="ru-RU" sz="2900" dirty="0"/>
              <a:t>случая, </a:t>
            </a:r>
          </a:p>
          <a:p>
            <a:r>
              <a:rPr lang="ru-RU" sz="2900" dirty="0"/>
              <a:t>- медикаментозное отравление (анальгетики, спазмолитики, седативные препараты) - </a:t>
            </a:r>
            <a:r>
              <a:rPr lang="ru-RU" sz="3200" b="1" dirty="0">
                <a:solidFill>
                  <a:schemeClr val="accent1"/>
                </a:solidFill>
              </a:rPr>
              <a:t>15</a:t>
            </a:r>
            <a:r>
              <a:rPr lang="ru-RU" sz="2900" dirty="0"/>
              <a:t> случая, </a:t>
            </a:r>
          </a:p>
          <a:p>
            <a:r>
              <a:rPr lang="ru-RU" sz="2900" dirty="0"/>
              <a:t>- суицидальная активность в социальных сетях - </a:t>
            </a:r>
            <a:r>
              <a:rPr lang="ru-RU" sz="3200" b="1" dirty="0">
                <a:solidFill>
                  <a:schemeClr val="accent1"/>
                </a:solidFill>
              </a:rPr>
              <a:t>15</a:t>
            </a:r>
            <a:r>
              <a:rPr lang="ru-RU" sz="2900" dirty="0"/>
              <a:t> случаев, </a:t>
            </a:r>
          </a:p>
          <a:p>
            <a:r>
              <a:rPr lang="ru-RU" sz="2900" dirty="0"/>
              <a:t>- падение с высоты - </a:t>
            </a:r>
            <a:r>
              <a:rPr lang="ru-RU" sz="3200" b="1" dirty="0">
                <a:solidFill>
                  <a:schemeClr val="accent1"/>
                </a:solidFill>
              </a:rPr>
              <a:t>4</a:t>
            </a:r>
            <a:r>
              <a:rPr lang="ru-RU" sz="3200" dirty="0"/>
              <a:t> </a:t>
            </a:r>
            <a:r>
              <a:rPr lang="ru-RU" sz="2900" dirty="0"/>
              <a:t>случая, </a:t>
            </a:r>
          </a:p>
          <a:p>
            <a:r>
              <a:rPr lang="ru-RU" sz="2900" dirty="0"/>
              <a:t>- высказывания о суицидальном намерении – </a:t>
            </a:r>
            <a:r>
              <a:rPr lang="ru-RU" sz="3200" b="1" dirty="0">
                <a:solidFill>
                  <a:schemeClr val="accent1"/>
                </a:solidFill>
              </a:rPr>
              <a:t>9</a:t>
            </a:r>
            <a:r>
              <a:rPr lang="ru-RU" sz="2900" dirty="0"/>
              <a:t>. </a:t>
            </a:r>
          </a:p>
          <a:p>
            <a:r>
              <a:rPr lang="ru-RU" sz="2900" dirty="0"/>
              <a:t>Из них: </a:t>
            </a:r>
          </a:p>
          <a:p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отработано по «Особому порядку» </a:t>
            </a:r>
            <a:r>
              <a:rPr lang="ru-RU" sz="2900" dirty="0"/>
              <a:t>по линии Министерства просвещения РФ – </a:t>
            </a:r>
            <a:r>
              <a:rPr lang="ru-RU" sz="3200" b="1" dirty="0">
                <a:solidFill>
                  <a:schemeClr val="accent1"/>
                </a:solidFill>
              </a:rPr>
              <a:t>16</a:t>
            </a:r>
            <a:r>
              <a:rPr lang="ru-RU" sz="2900" dirty="0"/>
              <a:t> случаев.</a:t>
            </a:r>
            <a:endParaRPr lang="ru-RU" sz="2900" b="1" i="1" dirty="0"/>
          </a:p>
          <a:p>
            <a:endParaRPr lang="ru-RU" dirty="0"/>
          </a:p>
        </p:txBody>
      </p:sp>
      <p:pic>
        <p:nvPicPr>
          <p:cNvPr id="4" name="Picture 2" descr="Иллюстрация концепции депресси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84" y="1926084"/>
            <a:ext cx="3926008" cy="39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81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496487"/>
            <a:ext cx="10772775" cy="1658198"/>
          </a:xfrm>
        </p:spPr>
        <p:txBody>
          <a:bodyPr>
            <a:normAutofit/>
          </a:bodyPr>
          <a:lstStyle/>
          <a:p>
            <a:r>
              <a:rPr lang="ru-RU" b="1" dirty="0"/>
              <a:t>По итогу на конец текущего 2023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072" y="1862390"/>
            <a:ext cx="5920977" cy="459439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 результатам проведенной работы из </a:t>
            </a:r>
            <a:r>
              <a:rPr lang="ru-RU" sz="3100" b="1" dirty="0">
                <a:solidFill>
                  <a:schemeClr val="accent1"/>
                </a:solidFill>
              </a:rPr>
              <a:t>78 случаев</a:t>
            </a:r>
            <a:r>
              <a:rPr lang="ru-RU" sz="3100" dirty="0">
                <a:solidFill>
                  <a:schemeClr val="accent1"/>
                </a:solidFill>
              </a:rPr>
              <a:t> </a:t>
            </a:r>
          </a:p>
          <a:p>
            <a:r>
              <a:rPr lang="ru-RU" dirty="0"/>
              <a:t>✔ на прохождение медицинского лечения и госпитализацию было направлено </a:t>
            </a:r>
            <a:r>
              <a:rPr lang="ru-RU" sz="3100" b="1" dirty="0">
                <a:solidFill>
                  <a:schemeClr val="accent1"/>
                </a:solidFill>
              </a:rPr>
              <a:t>34</a:t>
            </a:r>
            <a:r>
              <a:rPr lang="ru-RU" dirty="0"/>
              <a:t> человек, </a:t>
            </a:r>
          </a:p>
          <a:p>
            <a:r>
              <a:rPr lang="ru-RU" dirty="0"/>
              <a:t>✔ поставлены на амбулаторный учет врача-психиатра </a:t>
            </a:r>
            <a:r>
              <a:rPr lang="ru-RU" sz="3100" b="1" dirty="0">
                <a:solidFill>
                  <a:schemeClr val="accent1"/>
                </a:solidFill>
              </a:rPr>
              <a:t>36</a:t>
            </a:r>
            <a:r>
              <a:rPr lang="ru-RU" dirty="0"/>
              <a:t> человек, </a:t>
            </a:r>
          </a:p>
          <a:p>
            <a:r>
              <a:rPr lang="ru-RU" dirty="0"/>
              <a:t>✔ </a:t>
            </a:r>
            <a:r>
              <a:rPr lang="ru-RU" sz="3100" b="1" dirty="0">
                <a:solidFill>
                  <a:schemeClr val="accent1"/>
                </a:solidFill>
              </a:rPr>
              <a:t>43</a:t>
            </a:r>
            <a:r>
              <a:rPr lang="ru-RU" dirty="0"/>
              <a:t>человека находятся в постоянном мониторинговом сопровождении специалистов образовательных организаций и кризисных психологов ГБУ СО ЦППМСП «Ладо».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  <p:pic>
        <p:nvPicPr>
          <p:cNvPr id="7" name="Picture 4" descr="Бесплатное векторное изображение Плоская концепция детского психолога с женщиной, играющей с векторной иллюстрацией девочки-малыш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54" y="2429937"/>
            <a:ext cx="4886140" cy="30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6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08" y="601088"/>
            <a:ext cx="11222181" cy="1788933"/>
          </a:xfrm>
        </p:spPr>
        <p:txBody>
          <a:bodyPr>
            <a:normAutofit/>
          </a:bodyPr>
          <a:lstStyle/>
          <a:p>
            <a:r>
              <a:rPr lang="ru-RU" sz="4000" b="1" dirty="0"/>
              <a:t>Территориями, отличающимися высокой суицидальной активностью обучающихся являются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17" y="2055095"/>
            <a:ext cx="6144022" cy="36365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 Екатеринбург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 Серов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 Новоуральск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 Первоуральск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 Ивдель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 Ирбит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 Качканар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 Сухой Лог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Верхняя Пышма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городские округа Сысертский, Камышловский, Полевской, Асбестовский, Артемовский, Талицкий,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Кушвинский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Новолялинский, Березовский, Каменский.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  <p:pic>
        <p:nvPicPr>
          <p:cNvPr id="8" name="Picture 2" descr="Бесплатное векторное изображение Иллюстрация концепции страх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01" y="2055095"/>
            <a:ext cx="4369770" cy="43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7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06" y="496487"/>
            <a:ext cx="10772775" cy="1658198"/>
          </a:xfrm>
        </p:spPr>
        <p:txBody>
          <a:bodyPr>
            <a:normAutofit/>
          </a:bodyPr>
          <a:lstStyle/>
          <a:p>
            <a:r>
              <a:rPr lang="ru-RU" b="1" dirty="0"/>
              <a:t>По итогу на конец текущего 2023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867" y="1890382"/>
            <a:ext cx="7592047" cy="459439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целях организации работы по своевременному выявлению образовательными учреждениями обучающихся склонных к суицидальному поведению и оказания им психолого-педагогической поддержки специалистами Центра «Ладо» было реализовано:</a:t>
            </a:r>
          </a:p>
          <a:p>
            <a:r>
              <a:rPr lang="ru-RU" dirty="0"/>
              <a:t>✔ </a:t>
            </a:r>
            <a:r>
              <a:rPr lang="ru-RU" sz="3300" b="1" dirty="0">
                <a:solidFill>
                  <a:schemeClr val="accent1"/>
                </a:solidFill>
              </a:rPr>
              <a:t>8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курсов дополнительного профессионального образования по стратегии и тактике интерпретации результатов СПТ, в которых в общей совокупности приняло участие более </a:t>
            </a:r>
            <a:r>
              <a:rPr lang="ru-RU" sz="3300" b="1" dirty="0">
                <a:solidFill>
                  <a:schemeClr val="accent1"/>
                </a:solidFill>
              </a:rPr>
              <a:t>200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специалистов образовательных учреждений,</a:t>
            </a:r>
          </a:p>
          <a:p>
            <a:r>
              <a:rPr lang="ru-RU" dirty="0"/>
              <a:t>✔ </a:t>
            </a:r>
            <a:r>
              <a:rPr lang="ru-RU" sz="3300" b="1" dirty="0">
                <a:solidFill>
                  <a:schemeClr val="accent1"/>
                </a:solidFill>
              </a:rPr>
              <a:t>76</a:t>
            </a:r>
            <a:r>
              <a:rPr lang="ru-RU" dirty="0"/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супервизий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фактам повышенной суицидальной активности обучающихся,</a:t>
            </a:r>
          </a:p>
          <a:p>
            <a:r>
              <a:rPr lang="ru-RU" dirty="0"/>
              <a:t>✔ </a:t>
            </a:r>
            <a:r>
              <a:rPr lang="ru-RU" sz="3300" b="1" dirty="0">
                <a:solidFill>
                  <a:schemeClr val="accent1"/>
                </a:solidFill>
              </a:rPr>
              <a:t>20</a:t>
            </a:r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выездов в территории с целью проведения педагогического совета и родительского собрания, из них </a:t>
            </a:r>
            <a:r>
              <a:rPr lang="ru-RU" sz="3000" b="1" dirty="0">
                <a:solidFill>
                  <a:schemeClr val="accent1"/>
                </a:solidFill>
              </a:rPr>
              <a:t>9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поручению прокуратуры.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  <p:pic>
        <p:nvPicPr>
          <p:cNvPr id="8" name="Picture 4" descr="Бесплатное векторное изображение Органические плоские люди медитируют иллюстрац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37" y="2071396"/>
            <a:ext cx="3704254" cy="37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5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29" y="1591804"/>
            <a:ext cx="6969967" cy="241103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Несмотря на наметившуюся </a:t>
            </a:r>
            <a:r>
              <a:rPr lang="ru-RU" sz="2800" i="1" dirty="0">
                <a:solidFill>
                  <a:schemeClr val="accent1"/>
                </a:solidFill>
              </a:rPr>
              <a:t>тенденцию к снижению завершенных суицидов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C00000"/>
                </a:solidFill>
              </a:rPr>
              <a:t>количество суицидальных попыток </a:t>
            </a:r>
            <a:r>
              <a:rPr lang="ru-RU" sz="2800" dirty="0"/>
              <a:t>среди обучающихся остается </a:t>
            </a:r>
            <a:r>
              <a:rPr lang="ru-RU" sz="2800" dirty="0">
                <a:solidFill>
                  <a:srgbClr val="C00000"/>
                </a:solidFill>
              </a:rPr>
              <a:t>недопустимо высоким</a:t>
            </a:r>
            <a:r>
              <a:rPr lang="ru-RU" sz="2800" dirty="0"/>
              <a:t>, что требует еще большей включенности всех субъектов профилактики в решение вопроса суицидальной превенции и осведомленности об инструментах выявления и тактики сопровождения обучающихся с высоким риском уязвимости.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  <p:pic>
        <p:nvPicPr>
          <p:cNvPr id="7" name="Picture 6" descr="Бесплатное векторное изображение Грустная девушка с выражением л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94" y="1518968"/>
            <a:ext cx="2893261" cy="42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0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66523" y="0"/>
            <a:ext cx="712547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671" y="959940"/>
            <a:ext cx="4370794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ГБУ СО ЦППМСП </a:t>
            </a:r>
            <a:r>
              <a:rPr lang="ru-RU" b="1" dirty="0"/>
              <a:t>"Ладо"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057" y="3394893"/>
            <a:ext cx="11124797" cy="281678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</a:rPr>
              <a:t>г. Полевской, ул. Черёмушки, 24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</a:rPr>
              <a:t>+7 (34350) 5-77-87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</a:rPr>
              <a:t>г. Екатеринбург, ул. Машиностроителей, 8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</a:rPr>
              <a:t>+7 922 100-58-82</a:t>
            </a:r>
          </a:p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</a:rPr>
              <a:t>Сайт: </a:t>
            </a:r>
            <a:r>
              <a:rPr lang="en-US" sz="1800" b="1" dirty="0">
                <a:solidFill>
                  <a:schemeClr val="bg1"/>
                </a:solidFill>
              </a:rPr>
              <a:t>centerlado.ru</a:t>
            </a:r>
            <a:endParaRPr lang="ru-RU" sz="1800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</a:rPr>
              <a:t>Портал «Наши дети»: </a:t>
            </a:r>
            <a:r>
              <a:rPr lang="en-US" sz="1800" b="1" dirty="0">
                <a:solidFill>
                  <a:schemeClr val="bg1"/>
                </a:solidFill>
              </a:rPr>
              <a:t>nashi-deti66.ru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74" y="1277607"/>
            <a:ext cx="2946401" cy="5251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420577"/>
            <a:ext cx="3033405" cy="5129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0911" y="727950"/>
            <a:ext cx="693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Наши профессиональные соц. сети</a:t>
            </a:r>
          </a:p>
        </p:txBody>
      </p:sp>
    </p:spTree>
    <p:extLst>
      <p:ext uri="{BB962C8B-B14F-4D97-AF65-F5344CB8AC3E}">
        <p14:creationId xmlns:p14="http://schemas.microsoft.com/office/powerpoint/2010/main" val="295967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02" y="774381"/>
            <a:ext cx="3754498" cy="5318872"/>
          </a:xfrm>
        </p:spPr>
      </p:pic>
    </p:spTree>
    <p:extLst>
      <p:ext uri="{BB962C8B-B14F-4D97-AF65-F5344CB8AC3E}">
        <p14:creationId xmlns:p14="http://schemas.microsoft.com/office/powerpoint/2010/main" val="107249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" y="1059369"/>
            <a:ext cx="8393470" cy="16581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Помощь в преодолении психоэмоциональных трудностей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4" y="3103360"/>
            <a:ext cx="6321091" cy="3176142"/>
          </a:xfrm>
        </p:spPr>
        <p:txBody>
          <a:bodyPr>
            <a:normAutofit/>
          </a:bodyPr>
          <a:lstStyle/>
          <a:p>
            <a:r>
              <a:rPr lang="ru-RU" dirty="0"/>
              <a:t>Работа с несовершеннолетними, совершавшими суицидальные попытки ведется </a:t>
            </a:r>
            <a:r>
              <a:rPr lang="ru-RU" u="sng" dirty="0"/>
              <a:t>системно по заявлению родителей </a:t>
            </a:r>
            <a:r>
              <a:rPr lang="ru-RU" dirty="0"/>
              <a:t>(законных представителей), </a:t>
            </a:r>
            <a:r>
              <a:rPr lang="ru-RU" u="sng" dirty="0"/>
              <a:t>заявлению самих несовершеннолетних с 15 лет </a:t>
            </a:r>
            <a:r>
              <a:rPr lang="ru-RU" dirty="0"/>
              <a:t>или по </a:t>
            </a:r>
            <a:r>
              <a:rPr lang="ru-RU" u="sng" dirty="0"/>
              <a:t>информации Министерства образования </a:t>
            </a:r>
            <a:r>
              <a:rPr lang="ru-RU" dirty="0"/>
              <a:t>и молодежной политики Свердловской области и др.</a:t>
            </a:r>
            <a:endParaRPr lang="ru-RU" sz="2800" dirty="0"/>
          </a:p>
        </p:txBody>
      </p:sp>
      <p:pic>
        <p:nvPicPr>
          <p:cNvPr id="4" name="Picture 4" descr="Бесплатное векторное изображение Иллюстрация концепции шизофрени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31" y="1821828"/>
            <a:ext cx="4148131" cy="41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18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Алгоритм выявления </a:t>
            </a: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обучающихся склонных к суицидальному поведению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228" y="2101515"/>
            <a:ext cx="6358626" cy="4443664"/>
          </a:xfrm>
        </p:spPr>
        <p:txBody>
          <a:bodyPr>
            <a:normAutofit fontScale="77500" lnSpcReduction="20000"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300" dirty="0">
                <a:solidFill>
                  <a:schemeClr val="tx2"/>
                </a:solidFill>
              </a:rPr>
              <a:t>Психолого-педагогическое наблюдение. 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ea typeface="+mn-ea"/>
                <a:cs typeface="+mn-cs"/>
              </a:rPr>
              <a:t>«Навигатор  профилактики» - 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критерии выявления изменений в поведении детей;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https://centerlado.ru/uploadedFiles/files/metod-rekomendacii-profilaktika-deviantnogo-povedeniya-obuchayuschihsya.pdf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354013" marR="0" lvl="0" indent="-35401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Организация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скрининговых мероприятий 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представлена 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двумя векторами: индивидуальным и массовым</a:t>
            </a:r>
            <a:endParaRPr kumimoji="0" lang="ru-RU" sz="2300" i="0" u="none" strike="noStrike" kern="1200" cap="none" spc="0" normalizeH="0" baseline="0" noProof="0" dirty="0">
              <a:ln>
                <a:noFill/>
              </a:ln>
              <a:solidFill>
                <a:srgbClr val="162F33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Массовый скрининг: р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ea typeface="+mn-ea"/>
                <a:cs typeface="+mn-cs"/>
              </a:rPr>
              <a:t>езультаты 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ea typeface="+mn-ea"/>
                <a:cs typeface="+mn-cs"/>
              </a:rPr>
              <a:t>социально-психологического тестирования 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- 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ea typeface="+mn-ea"/>
                <a:cs typeface="+mn-cs"/>
              </a:rPr>
              <a:t>определение личностных ресурсов обучающегося и степени его уязвимости;</a:t>
            </a:r>
            <a:endParaRPr lang="ru-RU" sz="2300" dirty="0">
              <a:solidFill>
                <a:schemeClr val="tx1"/>
              </a:solidFill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Индивидуальный скрининг - </a:t>
            </a: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а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ea typeface="+mn-ea"/>
                <a:cs typeface="+mn-cs"/>
              </a:rPr>
              <a:t>лиз результатов 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ea typeface="+mn-ea"/>
                <a:cs typeface="+mn-cs"/>
              </a:rPr>
              <a:t>анкеты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ea typeface="+mn-ea"/>
                <a:cs typeface="+mn-cs"/>
              </a:rPr>
              <a:t>, которая заполняется образовательной организацией (классный руководитель, педагог-психолог, социальный педагог) - исследование внешних факторов риска и </a:t>
            </a:r>
            <a:r>
              <a:rPr kumimoji="0" lang="ru-RU" sz="2300" i="0" u="none" strike="noStrike" kern="1200" cap="none" spc="0" normalizeH="0" baseline="0" noProof="0" dirty="0" err="1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ea typeface="+mn-ea"/>
                <a:cs typeface="+mn-cs"/>
              </a:rPr>
              <a:t>совладающих</a:t>
            </a:r>
            <a:r>
              <a:rPr kumimoji="0" lang="ru-RU" sz="230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ea typeface="+mn-ea"/>
                <a:cs typeface="+mn-cs"/>
              </a:rPr>
              <a:t> стратегий поведения обучающегося.</a:t>
            </a:r>
            <a:r>
              <a:rPr lang="ru-RU" sz="2300" dirty="0">
                <a:solidFill>
                  <a:schemeClr val="tx2"/>
                </a:solidFill>
              </a:rPr>
              <a:t> 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2"/>
                </a:solidFill>
              </a:rPr>
              <a:t>Анализ </a:t>
            </a:r>
            <a:r>
              <a:rPr lang="ru-RU" sz="2300" dirty="0">
                <a:solidFill>
                  <a:schemeClr val="accent1"/>
                </a:solidFill>
              </a:rPr>
              <a:t>контента</a:t>
            </a:r>
            <a:r>
              <a:rPr lang="ru-RU" sz="2300" dirty="0">
                <a:solidFill>
                  <a:schemeClr val="tx2"/>
                </a:solidFill>
              </a:rPr>
              <a:t>, размещенного обучающимися в социальных сетях.</a:t>
            </a:r>
          </a:p>
          <a:p>
            <a:endParaRPr lang="ru-RU" dirty="0"/>
          </a:p>
        </p:txBody>
      </p:sp>
      <p:pic>
        <p:nvPicPr>
          <p:cNvPr id="4" name="Picture 2" descr="Вектор Женщина боится и фобий, тревожности и отчаяния, бол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16" y="1883964"/>
            <a:ext cx="4569905" cy="45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70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Алгоритм выявления </a:t>
            </a:r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обучающихся склонных к суицидальному поведению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227" y="2101514"/>
            <a:ext cx="7073225" cy="475648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dirty="0"/>
              <a:t>Группы критериев и соответствующие им признаки, которые могут свидетельствовать о </a:t>
            </a:r>
            <a:r>
              <a:rPr lang="ru-RU" sz="2900" b="1" dirty="0">
                <a:solidFill>
                  <a:schemeClr val="accent1"/>
                </a:solidFill>
              </a:rPr>
              <a:t>ФОРМИРУЮЩЕМСЯ РИСКЕ </a:t>
            </a:r>
            <a:r>
              <a:rPr lang="ru-RU" sz="2900" dirty="0">
                <a:solidFill>
                  <a:schemeClr val="tx1"/>
                </a:solidFill>
              </a:rPr>
              <a:t>(рассматриваются в комплексе):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1. Изменения </a:t>
            </a:r>
            <a:r>
              <a:rPr lang="ru-RU" dirty="0">
                <a:solidFill>
                  <a:schemeClr val="accent1"/>
                </a:solidFill>
              </a:rPr>
              <a:t>в поведении </a:t>
            </a:r>
            <a:r>
              <a:rPr lang="ru-RU" dirty="0">
                <a:solidFill>
                  <a:schemeClr val="tx1"/>
                </a:solidFill>
              </a:rPr>
              <a:t>обучающегося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>
                <a:solidFill>
                  <a:schemeClr val="accent1"/>
                </a:solidFill>
              </a:rPr>
              <a:t>Личностные</a:t>
            </a:r>
            <a:r>
              <a:rPr lang="ru-RU" dirty="0">
                <a:solidFill>
                  <a:schemeClr val="tx1"/>
                </a:solidFill>
              </a:rPr>
              <a:t> (мотивационные и индивидуально-психологические) характеристики обучающегося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3. Особенности </a:t>
            </a:r>
            <a:r>
              <a:rPr lang="ru-RU" dirty="0">
                <a:solidFill>
                  <a:schemeClr val="accent1"/>
                </a:solidFill>
              </a:rPr>
              <a:t>социальной среды </a:t>
            </a:r>
            <a:r>
              <a:rPr lang="ru-RU" dirty="0">
                <a:solidFill>
                  <a:schemeClr val="tx1"/>
                </a:solidFill>
              </a:rPr>
              <a:t>( жестокое обращение, отсутствие </a:t>
            </a:r>
            <a:r>
              <a:rPr lang="ru-RU" dirty="0" err="1">
                <a:solidFill>
                  <a:schemeClr val="tx1"/>
                </a:solidFill>
              </a:rPr>
              <a:t>контроля,поддержки</a:t>
            </a:r>
            <a:r>
              <a:rPr lang="ru-RU" dirty="0">
                <a:solidFill>
                  <a:schemeClr val="tx1"/>
                </a:solidFill>
              </a:rPr>
              <a:t>, дистанцированность в семье, трудности школьной /учебной адаптации и др.)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3.1. Результаты </a:t>
            </a:r>
            <a:r>
              <a:rPr lang="ru-RU" u="sng" dirty="0">
                <a:solidFill>
                  <a:schemeClr val="tx1"/>
                </a:solidFill>
              </a:rPr>
              <a:t>социометрического исследования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- изучение психологического климата;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- выявление детей с трудностями адаптации;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- проявление ИГНОРИРОВАНИЯ,ОТВЕРЖЕНИЕ коллективом;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</a:rPr>
              <a:t>( обязательно проводить в 1-м, 5,10 классах, 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через 5-6 недель после образования группы 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Picture 2" descr="Вектор Женщина боится и фобий, тревожности и отчаяния, бол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16" y="1883964"/>
            <a:ext cx="4569905" cy="45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32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275" y="978569"/>
            <a:ext cx="6454441" cy="4555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/>
              <a:t>В случае выявленного </a:t>
            </a:r>
            <a:r>
              <a:rPr lang="ru-RU" sz="3000" b="1" dirty="0">
                <a:solidFill>
                  <a:schemeClr val="accent1"/>
                </a:solidFill>
              </a:rPr>
              <a:t>высокого суицидального риска</a:t>
            </a:r>
            <a:r>
              <a:rPr lang="ru-RU" sz="3000" dirty="0"/>
              <a:t> в рамках алгоритма оказания кризисной и экстренной психологической помощи обучающимся организуется </a:t>
            </a:r>
            <a:r>
              <a:rPr lang="ru-RU" sz="3000" u="sng" dirty="0"/>
              <a:t>внутриведомственный и межведомственный обмен информацией </a:t>
            </a:r>
            <a:r>
              <a:rPr lang="ru-RU" sz="3000" dirty="0"/>
              <a:t>о случаях, требующих кризисной интервенции, к работе со случаем привлекаются специалисты ГБУ СО «ЦППМСП «Ладо».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97EB49-84E6-4BDD-A7E7-527C2B962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158" y="636470"/>
            <a:ext cx="4106779" cy="4898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F5E3CE-A60A-42A1-AE9F-560E0678C5CC}"/>
              </a:ext>
            </a:extLst>
          </p:cNvPr>
          <p:cNvSpPr txBox="1"/>
          <p:nvPr/>
        </p:nvSpPr>
        <p:spPr>
          <a:xfrm>
            <a:off x="338228" y="5534526"/>
            <a:ext cx="114126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Взаимодействие медицинских и образовательных организаций определено </a:t>
            </a:r>
            <a:r>
              <a:rPr lang="ru-RU" b="1" dirty="0">
                <a:solidFill>
                  <a:schemeClr val="accent1"/>
                </a:solidFill>
              </a:rPr>
              <a:t>приказом Минздрава России от 14 октября 2022 г. № 668н «Об утверждении Порядка оказания медицинской помощи при психических расстройствах и расстройствах поведения»</a:t>
            </a:r>
            <a:r>
              <a:rPr lang="ru-RU" dirty="0"/>
              <a:t>, в котором функционально закреплено участие медицинских организаций во взаимодействии с образовательными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91814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275" y="978568"/>
            <a:ext cx="10866020" cy="54623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dirty="0"/>
              <a:t>При построении стратегии сопровождения обучающихся с риском суицидального поведения принимаются во внимание методические рекомендации Министерства просвещения  РФ 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chemeClr val="accent1"/>
                </a:solidFill>
              </a:rPr>
              <a:t>«Профилактика девиантного поведения обучающихся в образовательных организациях: психолого-педагогический скрининг и формирование благоприятного социально-психологического климата», Москва,2023</a:t>
            </a:r>
          </a:p>
          <a:p>
            <a:pPr marL="0" indent="0" algn="ctr">
              <a:buNone/>
            </a:pPr>
            <a:r>
              <a:rPr lang="ru-RU" sz="3000" dirty="0" smtClean="0"/>
              <a:t> </a:t>
            </a:r>
            <a:r>
              <a:rPr lang="ru-RU" sz="3000" dirty="0"/>
              <a:t>предусматривающего в том числе выстраивание  </a:t>
            </a:r>
            <a:r>
              <a:rPr lang="ru-RU" sz="3000" dirty="0" err="1"/>
              <a:t>межведомвственного</a:t>
            </a:r>
            <a:r>
              <a:rPr lang="ru-RU" sz="3000" dirty="0"/>
              <a:t> взаимодействия и консультации психиатра.</a:t>
            </a:r>
          </a:p>
          <a:p>
            <a:pPr marL="0" indent="0" algn="ctr">
              <a:buNone/>
            </a:pPr>
            <a:r>
              <a:rPr lang="en-US" sz="3000" dirty="0">
                <a:hlinkClick r:id="rId2"/>
              </a:rPr>
              <a:t>https://centerlado.ru/uploadedFiles/files/metod-rekomendacii-profilaktika-deviantnogo-povedeniya-obuchayuschihsya.pdf</a:t>
            </a:r>
            <a:r>
              <a:rPr lang="ru-RU" sz="3000" dirty="0"/>
              <a:t>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В сборнике :</a:t>
            </a:r>
          </a:p>
          <a:p>
            <a:pPr marL="0" indent="0" algn="ctr">
              <a:buNone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C00000"/>
                </a:solidFill>
              </a:rPr>
              <a:t>Сформированы подходы к организации психолого-педагогического сопровождения </a:t>
            </a:r>
            <a:r>
              <a:rPr lang="ru-RU" sz="2400" dirty="0"/>
              <a:t>по результатам скрининговых мероприятий, включая </a:t>
            </a:r>
            <a:r>
              <a:rPr lang="ru-RU" sz="2400" dirty="0">
                <a:solidFill>
                  <a:srgbClr val="C00000"/>
                </a:solidFill>
              </a:rPr>
              <a:t>подходы к организации маршрутизации обучающегося</a:t>
            </a:r>
            <a:r>
              <a:rPr lang="ru-RU" sz="2400" dirty="0"/>
              <a:t> для получения им при необходимости психологической, психотерапевтической и психиатрической помощи вне образовательной организации.</a:t>
            </a:r>
            <a:endParaRPr lang="ru-RU" sz="3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72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550874"/>
            <a:ext cx="11313952" cy="12913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alibri" pitchFamily="34" charset="0"/>
                <a:ea typeface="Rockwell" panose="02060603020205020403" pitchFamily="18" charset="0"/>
                <a:cs typeface="Calibri" pitchFamily="34" charset="0"/>
              </a:rPr>
              <a:t>Тактика сопровождения</a:t>
            </a:r>
            <a:br>
              <a:rPr lang="ru-RU" b="1" dirty="0">
                <a:latin typeface="Calibri" pitchFamily="34" charset="0"/>
                <a:ea typeface="Rockwell" panose="02060603020205020403" pitchFamily="18" charset="0"/>
                <a:cs typeface="Calibri" pitchFamily="34" charset="0"/>
              </a:rPr>
            </a:br>
            <a:r>
              <a:rPr lang="ru-RU" b="1" dirty="0">
                <a:latin typeface="Calibri" pitchFamily="34" charset="0"/>
                <a:ea typeface="Rockwell" panose="02060603020205020403" pitchFamily="18" charset="0"/>
                <a:cs typeface="Calibri" pitchFamily="34" charset="0"/>
              </a:rPr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4" y="1283368"/>
            <a:ext cx="7422116" cy="5168030"/>
          </a:xfrm>
        </p:spPr>
        <p:txBody>
          <a:bodyPr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Деятельность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педагога-психолога, педагогических работников, классных руководителей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(по компетенции) по результатам предлагаемых скрининговых мероприятий осуществляется в виде групповой и индивидуальной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50B4C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форм работы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Индивидуальная: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Кризисная интервенция , мотивационное консультирование </a:t>
            </a:r>
            <a:r>
              <a:rPr lang="ru-RU" sz="1600" dirty="0">
                <a:solidFill>
                  <a:schemeClr val="tx2"/>
                </a:solidFill>
              </a:rPr>
              <a:t>(снятие аффективных проявлений, мотивация на обращение к  врачу и получение дальнейшей помощи);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консультация психиатра </a:t>
            </a:r>
            <a:r>
              <a:rPr lang="ru-RU" sz="1600" dirty="0">
                <a:solidFill>
                  <a:schemeClr val="tx2"/>
                </a:solidFill>
              </a:rPr>
              <a:t>(для исключения нарушений развития психики, требующих медицинской коррекции);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коррекционные  мероприятия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ea typeface="+mn-ea"/>
                <a:cs typeface="+mn-cs"/>
              </a:rPr>
              <a:t>, предусматривающие, в том числе, вовлечение родителей (законных представителей) обучающегося;</a:t>
            </a:r>
          </a:p>
          <a:p>
            <a:r>
              <a:rPr lang="ru-RU" sz="1600" dirty="0">
                <a:solidFill>
                  <a:schemeClr val="tx2"/>
                </a:solidFill>
              </a:rPr>
              <a:t>                         И </a:t>
            </a:r>
          </a:p>
          <a:p>
            <a:r>
              <a:rPr lang="ru-RU" sz="1600" dirty="0">
                <a:solidFill>
                  <a:schemeClr val="tx2"/>
                </a:solidFill>
              </a:rPr>
              <a:t>вовлечение обучающегося в </a:t>
            </a:r>
            <a:r>
              <a:rPr lang="ru-RU" sz="1600" b="1" dirty="0">
                <a:solidFill>
                  <a:schemeClr val="accent1"/>
                </a:solidFill>
              </a:rPr>
              <a:t>социальную активность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мониторинговое сопровождение </a:t>
            </a:r>
            <a:r>
              <a:rPr lang="ru-RU" sz="1600" dirty="0">
                <a:solidFill>
                  <a:schemeClr val="tx2"/>
                </a:solidFill>
              </a:rPr>
              <a:t>обучающегося (регулярная оценка риска уязвимости), совершившего попытку суицида продолжается </a:t>
            </a:r>
            <a:r>
              <a:rPr lang="ru-RU" sz="1600" u="sng" dirty="0">
                <a:solidFill>
                  <a:srgbClr val="C00000"/>
                </a:solidFill>
              </a:rPr>
              <a:t>в течение года</a:t>
            </a:r>
            <a:r>
              <a:rPr lang="ru-RU" sz="1600" dirty="0">
                <a:solidFill>
                  <a:schemeClr val="tx2"/>
                </a:solidFill>
              </a:rPr>
              <a:t>, после чего обучающийся включается в группу повышенного внимания и находится в ней </a:t>
            </a:r>
            <a:r>
              <a:rPr lang="ru-RU" sz="1600" u="sng" dirty="0">
                <a:solidFill>
                  <a:srgbClr val="C00000"/>
                </a:solidFill>
              </a:rPr>
              <a:t>до завершения обучения</a:t>
            </a:r>
            <a:r>
              <a:rPr lang="ru-RU" sz="1600" dirty="0">
                <a:solidFill>
                  <a:schemeClr val="tx2"/>
                </a:solidFill>
              </a:rPr>
              <a:t>;</a:t>
            </a:r>
          </a:p>
        </p:txBody>
      </p:sp>
      <p:pic>
        <p:nvPicPr>
          <p:cNvPr id="5" name="Picture 2" descr="Бесплатное векторное изображение Человеческая рука тянется к молодой несчастной девушке, сидящей и обнимающей колени. человек, помогающий грустной одинокой женщине избавиться от депрессии или стресса с плоской векторной иллюстрацией. психическое здоровье, концепция поддерж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50" y="1456394"/>
            <a:ext cx="4204156" cy="39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i="1" dirty="0">
                  <a:solidFill>
                    <a:schemeClr val="bg1"/>
                  </a:solidFill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64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20436"/>
            <a:ext cx="11313952" cy="1844365"/>
          </a:xfrm>
        </p:spPr>
        <p:txBody>
          <a:bodyPr>
            <a:normAutofit/>
          </a:bodyPr>
          <a:lstStyle/>
          <a:p>
            <a:r>
              <a:rPr lang="ru-RU" b="1" dirty="0">
                <a:latin typeface="Calibri" pitchFamily="34" charset="0"/>
                <a:ea typeface="Rockwell" panose="02060603020205020403" pitchFamily="18" charset="0"/>
                <a:cs typeface="Calibri" pitchFamily="34" charset="0"/>
              </a:rPr>
              <a:t>Тактика сопровождения</a:t>
            </a:r>
            <a:br>
              <a:rPr lang="ru-RU" b="1" dirty="0">
                <a:latin typeface="Calibri" pitchFamily="34" charset="0"/>
                <a:ea typeface="Rockwell" panose="02060603020205020403" pitchFamily="18" charset="0"/>
                <a:cs typeface="Calibri" pitchFamily="34" charset="0"/>
              </a:rPr>
            </a:br>
            <a:r>
              <a:rPr lang="ru-RU" b="1" dirty="0">
                <a:latin typeface="Calibri" pitchFamily="34" charset="0"/>
                <a:ea typeface="Rockwell" panose="02060603020205020403" pitchFamily="18" charset="0"/>
                <a:cs typeface="Calibri" pitchFamily="34" charset="0"/>
              </a:rPr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4" y="1077687"/>
            <a:ext cx="11718368" cy="571614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6400" b="1" dirty="0">
                <a:solidFill>
                  <a:schemeClr val="accent1"/>
                </a:solidFill>
              </a:rPr>
              <a:t>Организации психолого-педагогического сопровождения обучающихся по результатам массовых скрининговых исследований </a:t>
            </a:r>
            <a:r>
              <a:rPr lang="ru-RU" sz="6400" dirty="0">
                <a:solidFill>
                  <a:schemeClr val="accent1"/>
                </a:solidFill>
              </a:rPr>
              <a:t>( как превенция)</a:t>
            </a:r>
            <a:r>
              <a:rPr lang="ru-RU" sz="6400" b="1" dirty="0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3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300" b="1" dirty="0">
                <a:solidFill>
                  <a:schemeClr val="accent1"/>
                </a:solidFill>
              </a:rPr>
              <a:t>Цель</a:t>
            </a:r>
            <a:r>
              <a:rPr lang="ru-RU" sz="4300" dirty="0"/>
              <a:t>- определение </a:t>
            </a:r>
            <a:r>
              <a:rPr lang="ru-RU" sz="4300" b="1" u="sng" dirty="0">
                <a:solidFill>
                  <a:schemeClr val="accent1"/>
                </a:solidFill>
              </a:rPr>
              <a:t>единого комплекса мероприятий </a:t>
            </a:r>
            <a:r>
              <a:rPr lang="ru-RU" sz="4300" dirty="0"/>
              <a:t>среди обучающихся, реализуемых в соответствии с принципами, принятыми в психолого-педагогической практике, </a:t>
            </a:r>
            <a:r>
              <a:rPr lang="ru-RU" sz="4300" dirty="0">
                <a:solidFill>
                  <a:schemeClr val="accent1"/>
                </a:solidFill>
              </a:rPr>
              <a:t>с учетом условий образовательной организации</a:t>
            </a:r>
            <a:r>
              <a:rPr lang="ru-RU" sz="43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6400" b="1" dirty="0">
                <a:solidFill>
                  <a:schemeClr val="accent1"/>
                </a:solidFill>
              </a:rPr>
              <a:t>групповая работа</a:t>
            </a:r>
            <a:r>
              <a:rPr lang="ru-RU" sz="4800" dirty="0"/>
              <a:t>: комплекс мероприятий превентивной направленности, связанных с воспитательной деятельностью среди обучающихся, психолого-педагогической работой в отдельном классе/группе, направленной на предупреждение рисков формирования девиантного поведения и нивелирование отдельных девиантных проявлений обучающихся;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accent1"/>
                </a:solidFill>
              </a:rPr>
              <a:t>Укрепление индивидуально-психологических факторов защиты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развитие навыков целеполагания, прогнозирования;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развития навыков уверенного отказа, </a:t>
            </a:r>
            <a:r>
              <a:rPr lang="ru-RU" sz="4800" dirty="0" err="1"/>
              <a:t>ассертивного</a:t>
            </a:r>
            <a:r>
              <a:rPr lang="ru-RU" sz="4800" dirty="0"/>
              <a:t> поведения, развития субъектной позиции;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обучения навыкам рефлексии и аргументации с использованием игровых форм взаимодействия, дебатов и дискуссий;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проведение развивающих занятий по коррекции иррациональных убеждений и формированию рациональных установок, развитие психоэмоциональной саморегуляции;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проведение развивающих занятий, направленные на преодоление деструктивных психоэмоциональных состояний (тревога, страх, вина, гнев/агрессия, обида и др.);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организация деятельности, способствующей </a:t>
            </a:r>
            <a:r>
              <a:rPr lang="ru-RU" sz="4800" dirty="0" err="1"/>
              <a:t>самопроявлению</a:t>
            </a:r>
            <a:r>
              <a:rPr lang="ru-RU" sz="4800" dirty="0"/>
              <a:t> обучающихся, раскрывающей их интересы и увлечения: проекты по поддержке хобби, создание условий по обмену опытом увлечений, оформление классных комнат.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b="1" dirty="0">
                <a:solidFill>
                  <a:schemeClr val="accent1"/>
                </a:solidFill>
              </a:rPr>
              <a:t>Укрепление социально-средовых факторов защиты: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методики и технологий для развития доверительных отношений в коллективе в целом;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 проведение социально-психологических тренингов, направленных на развитие коммуникативных навыков и организаторских способностей обучающихся;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 организация работы родительских клубов, предоставляющих родителям комфортное пространство для обсуждения вопросов воспитания и обучения детей и подростков одного коллектива;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 организация просветительской работы с родителями (законными представителями) обучающихся в целях повышения психолого-педагогической компетентности и активизации ресурсов семьи, способствующих благоприятной социализации и социальной адаптации детей и подростков;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 вовлечение обучающихся в общешкольные дела, активную деятельность (конкурсы творческих работ, походы, организация празднований социально значимых событий и пр.);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 создание условий для участия обучающихся в спортивных мероприятиях и кружках по интересам;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 применение ресурса института наставничества в деятельности по профилактике девиантного поведения обучающихся;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4800" dirty="0"/>
              <a:t> создание условий для развития творческих способностей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90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275" y="636470"/>
            <a:ext cx="5050757" cy="5804435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lang="ru-RU" sz="1700" dirty="0">
                <a:solidFill>
                  <a:srgbClr val="162F33"/>
                </a:solidFill>
                <a:latin typeface="Calibri Light" panose="020F0302020204030204"/>
              </a:rPr>
              <a:t>С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пециалистами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Центра «Ладо» при научно-методической поддержке кафедры психологии образования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УрГПУ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разрабатываются, апробируются и внедряются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технологии профилактики суицидального поведения и развития личностных ресурсов обучающихся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также разрабатываются методические рекомендации объединяющие лучший опыт превенции суицидального поведения   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https://centerlado.ru/biblioteka_3/profilaktika-suicidov-nesovershennoletnih/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162F3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162F33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indent="0" algn="ctr">
              <a:buNone/>
            </a:pPr>
            <a:endParaRPr lang="ru-RU" sz="3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"/>
            <a:ext cx="12192000" cy="499532"/>
            <a:chOff x="0" y="1"/>
            <a:chExt cx="12192000" cy="49953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"/>
              <a:ext cx="12192000" cy="4995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228" y="136938"/>
              <a:ext cx="11600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Государственное бюджетное учреждение Свердловской области «Центр психолого-педагогической, медицинской и социальной помощи «Ладо»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227F0B-52C4-4E15-85E5-7E8CA987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220" y="550875"/>
            <a:ext cx="6392779" cy="61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9169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2994</TotalTime>
  <Words>1734</Words>
  <Application>Microsoft Office PowerPoint</Application>
  <PresentationFormat>Широкоэкранный</PresentationFormat>
  <Paragraphs>138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Wingdings</vt:lpstr>
      <vt:lpstr>Метрополия</vt:lpstr>
      <vt:lpstr>Презентация PowerPoint</vt:lpstr>
      <vt:lpstr>Помощь в преодолении психоэмоциональных трудностей</vt:lpstr>
      <vt:lpstr>Алгоритм выявления обучающихся склонных к суицидальному поведению </vt:lpstr>
      <vt:lpstr>Алгоритм выявления обучающихся склонных к суицидальному поведению </vt:lpstr>
      <vt:lpstr>Презентация PowerPoint</vt:lpstr>
      <vt:lpstr>Презентация PowerPoint</vt:lpstr>
      <vt:lpstr>Тактика сопровождения  </vt:lpstr>
      <vt:lpstr>Тактика сопровождения  </vt:lpstr>
      <vt:lpstr>Презентация PowerPoint</vt:lpstr>
      <vt:lpstr>Работа с экстренными случаями </vt:lpstr>
      <vt:lpstr>Информационная база, учитывающая каждый случай суицидальной попытки и завершенного суицида в регионе</vt:lpstr>
      <vt:lpstr>По итогу на конец текущего 2023 года </vt:lpstr>
      <vt:lpstr>По итогу на конец текущего 2023 года </vt:lpstr>
      <vt:lpstr>Территориями, отличающимися высокой суицидальной активностью обучающихся являются</vt:lpstr>
      <vt:lpstr>По итогу на конец текущего 2023 года </vt:lpstr>
      <vt:lpstr>Презентация PowerPoint</vt:lpstr>
      <vt:lpstr>ГБУ СО ЦППМСП "Ладо"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SIBAM</dc:title>
  <dc:creator>user</dc:creator>
  <cp:lastModifiedBy>Годырева Наталья Николаевна</cp:lastModifiedBy>
  <cp:revision>116</cp:revision>
  <cp:lastPrinted>2023-11-01T05:16:43Z</cp:lastPrinted>
  <dcterms:created xsi:type="dcterms:W3CDTF">2023-04-27T05:06:31Z</dcterms:created>
  <dcterms:modified xsi:type="dcterms:W3CDTF">2023-11-03T10:11:52Z</dcterms:modified>
</cp:coreProperties>
</file>