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6"/>
  </p:notesMasterIdLst>
  <p:sldIdLst>
    <p:sldId id="256" r:id="rId2"/>
    <p:sldId id="266" r:id="rId3"/>
    <p:sldId id="267" r:id="rId4"/>
    <p:sldId id="268" r:id="rId5"/>
    <p:sldId id="257" r:id="rId6"/>
    <p:sldId id="258" r:id="rId7"/>
    <p:sldId id="260" r:id="rId8"/>
    <p:sldId id="261" r:id="rId9"/>
    <p:sldId id="262" r:id="rId10"/>
    <p:sldId id="263" r:id="rId11"/>
    <p:sldId id="264" r:id="rId12"/>
    <p:sldId id="269" r:id="rId13"/>
    <p:sldId id="270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>
        <p:scale>
          <a:sx n="64" d="100"/>
          <a:sy n="64" d="100"/>
        </p:scale>
        <p:origin x="-1572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96444-C113-482B-A6FF-CA7572E1AF8D}" type="datetimeFigureOut">
              <a:rPr lang="ru-RU" smtClean="0"/>
              <a:pPr/>
              <a:t>11.10.2015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E115B-A8EB-4A00-96EC-0177725322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1392" y="4350018"/>
            <a:ext cx="4736657" cy="35082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1392" y="4350018"/>
            <a:ext cx="4736657" cy="35082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1392" y="4350018"/>
            <a:ext cx="4736657" cy="35082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1392" y="4350018"/>
            <a:ext cx="4736657" cy="35082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1392" y="4350018"/>
            <a:ext cx="4736657" cy="35082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1392" y="4350018"/>
            <a:ext cx="4736657" cy="35082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61392" y="4350018"/>
            <a:ext cx="4736657" cy="35082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7EEE4A-9938-4FFC-BA04-C3A191E21D39}" type="datetime1">
              <a:rPr lang="ru-RU" smtClean="0"/>
              <a:t>11.10.2015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97FA02-CC5E-4558-BF8A-286B1620AFC3}" type="datetime1">
              <a:rPr lang="ru-RU" smtClean="0"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51E1C6-C3DE-4088-99A8-FED0770F6A53}" type="datetime1">
              <a:rPr lang="ru-RU" smtClean="0"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480" y="504053"/>
            <a:ext cx="7803360" cy="113916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72481" y="1906761"/>
            <a:ext cx="3831840" cy="452063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2560" y="1906761"/>
            <a:ext cx="3833280" cy="452063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BC743A-3645-4A79-94EE-F98B12476813}" type="datetime1">
              <a:rPr lang="ru-RU" smtClean="0"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AF41DB-EBC4-4362-9A72-E39902A0CC43}" type="datetime1">
              <a:rPr lang="ru-RU" smtClean="0"/>
              <a:t>11.10.2015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B41A930-64AA-49B7-9D6B-98F7F2C0587E}" type="datetime1">
              <a:rPr lang="ru-RU" smtClean="0"/>
              <a:t>11.10.2015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363493-9AD0-4C72-825A-D21DAD1E95B1}" type="datetime1">
              <a:rPr lang="ru-RU" smtClean="0"/>
              <a:t>11.10.2015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C59D97-D38F-4BBB-B88B-33F867478D0E}" type="datetime1">
              <a:rPr lang="ru-RU" smtClean="0"/>
              <a:t>11.10.2015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1DFA82-727F-48A0-A8B5-5B555F0A584C}" type="datetime1">
              <a:rPr lang="ru-RU" smtClean="0"/>
              <a:t>11.10.2015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A80B6F1-6A05-45DB-BC49-BA8571D46367}" type="datetime1">
              <a:rPr lang="ru-RU" smtClean="0"/>
              <a:t>11.10.2015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102003-E1A5-4E7B-BF6A-42E186FF7A1C}" type="datetime1">
              <a:rPr lang="ru-RU" smtClean="0"/>
              <a:t>11.10.2015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8E4843C-4CC8-4626-84A2-C4EA16897B41}" type="datetime1">
              <a:rPr lang="ru-RU" smtClean="0"/>
              <a:t>11.10.2015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26642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  <a:ea typeface="FangSong" pitchFamily="49" charset="-122"/>
                <a:cs typeface="Arial" pitchFamily="34" charset="0"/>
              </a:rPr>
              <a:t>КОМПЛЕКС АРТИКУЛЯЦИОННОЙ ГИМНАСТИКИ</a:t>
            </a:r>
            <a:endParaRPr lang="ru-RU" dirty="0">
              <a:solidFill>
                <a:schemeClr val="accent3">
                  <a:lumMod val="75000"/>
                </a:schemeClr>
              </a:solidFill>
              <a:latin typeface="Arial Black" pitchFamily="34" charset="0"/>
              <a:ea typeface="FangSong" pitchFamily="49" charset="-122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356992"/>
            <a:ext cx="7772400" cy="1199704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sz="4800" b="1" dirty="0" smtClean="0">
                <a:solidFill>
                  <a:schemeClr val="accent3">
                    <a:lumMod val="50000"/>
                  </a:schemeClr>
                </a:solidFill>
                <a:latin typeface="FangSong" pitchFamily="49" charset="-122"/>
                <a:ea typeface="FangSong" pitchFamily="49" charset="-122"/>
              </a:rPr>
              <a:t>ЗВУК   Р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7809120" cy="1270213"/>
          </a:xfrm>
          <a:ln/>
        </p:spPr>
        <p:txBody>
          <a:bodyPr tIns="35268">
            <a:normAutofit/>
          </a:bodyPr>
          <a:lstStyle/>
          <a:p>
            <a:pPr algn="ctr">
              <a:buSzPct val="45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600" dirty="0">
                <a:latin typeface="Times New Roman" pitchFamily="16" charset="0"/>
              </a:rPr>
              <a:t>«Гармошка»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04048" y="1340768"/>
            <a:ext cx="3384376" cy="4032448"/>
          </a:xfrm>
          <a:ln/>
        </p:spPr>
        <p:txBody>
          <a:bodyPr>
            <a:normAutofit/>
          </a:bodyPr>
          <a:lstStyle/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К нёбу язычок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прижми,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Челюсть ниже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опусти.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Рот открой, потом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прикрой,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Гармонист ты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неплохой!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6480" y="1604329"/>
            <a:ext cx="4043520" cy="45249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484784"/>
            <a:ext cx="4026241" cy="402666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716016" y="5157192"/>
            <a:ext cx="403244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err="1" smtClean="0">
                <a:latin typeface="Times New Roman" pitchFamily="18" charset="0"/>
                <a:cs typeface="Times New Roman" pitchFamily="18" charset="0"/>
              </a:rPr>
              <a:t>Описание</a:t>
            </a:r>
            <a:r>
              <a:rPr lang="en-GB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i="1" dirty="0" err="1" smtClean="0">
                <a:latin typeface="Times New Roman" pitchFamily="18" charset="0"/>
                <a:cs typeface="Times New Roman" pitchFamily="18" charset="0"/>
              </a:rPr>
              <a:t>упражнения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лыбнуться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широко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открыть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рот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присосать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язык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небу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отпуская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язык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сильно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опустить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нижнюю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челюсть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закрыть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рот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опять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широко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открыть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меняя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положения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latin typeface="Times New Roman" pitchFamily="18" charset="0"/>
                <a:cs typeface="Times New Roman" pitchFamily="18" charset="0"/>
              </a:rPr>
              <a:t>языка</a:t>
            </a:r>
            <a:r>
              <a:rPr lang="en-GB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«Дятел»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4008" y="1124744"/>
            <a:ext cx="4032448" cy="352839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 по дереву стучу: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д-д-д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Червячка добыть хочу: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д-д-д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Хоть и скрылся под корой,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Д-д-д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! 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Все равно он будет мой,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Д-д-д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endParaRPr lang="ru-RU" dirty="0"/>
          </a:p>
        </p:txBody>
      </p:sp>
      <p:pic>
        <p:nvPicPr>
          <p:cNvPr id="5" name="Picture 9" descr="__55763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 l="56667" t="4614"/>
          <a:stretch>
            <a:fillRect/>
          </a:stretch>
        </p:blipFill>
        <p:spPr bwMode="auto">
          <a:xfrm>
            <a:off x="1259632" y="1916832"/>
            <a:ext cx="2592288" cy="401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499992" y="4636631"/>
            <a:ext cx="432048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Описание упражнения.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Рот широко открыт и слегка растянут в улыбке, язычок в форме «чашечки» поднят вверх: боковые края языка прижаты к верхним коренным зубкам, а передний край  языка поднят за верхние передние зубы к альвеолам. Ребёнок говорит с придыханием Д-Д-Д или Т-Т-Т. Язык «прыгает на бугорках».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  «Фокус»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2560" y="1906761"/>
            <a:ext cx="3833280" cy="4402559"/>
          </a:xfrm>
        </p:spPr>
        <p:txBody>
          <a:bodyPr/>
          <a:lstStyle/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Описание упражнения. 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кончик носа положить ватку.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Широким языком в форме «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чащечки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»,               прижатым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 верхней губе, сдуть ватку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носа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вверх.</a:t>
            </a:r>
          </a:p>
          <a:p>
            <a:endParaRPr lang="ru-RU" dirty="0"/>
          </a:p>
        </p:txBody>
      </p:sp>
      <p:pic>
        <p:nvPicPr>
          <p:cNvPr id="5" name="Клип 4"/>
          <p:cNvPicPr>
            <a:picLocks noGrp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628800"/>
            <a:ext cx="3139440" cy="437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572000" y="2204864"/>
            <a:ext cx="4176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Выступает Фокус-Покус!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Маг! Волшебник! Чародей!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Восхищает Фокус-Покус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цирке взрослых и детей.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803360" cy="1139160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«Заведи мотор»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60032" y="1628800"/>
            <a:ext cx="4104456" cy="475252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шоссе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машина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мчит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Во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все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стороны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рычит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рулем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лихой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шофёр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«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Дын-дын-дын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» -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гудит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мотор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теперь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давай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заведём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мотор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вот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так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: «ДЫН -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дын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дын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; ДЫН -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дын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b="1" dirty="0" err="1" smtClean="0">
                <a:latin typeface="Times New Roman" pitchFamily="18" charset="0"/>
                <a:cs typeface="Times New Roman" pitchFamily="18" charset="0"/>
              </a:rPr>
              <a:t>дын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...» </a:t>
            </a:r>
            <a:r>
              <a:rPr lang="en-GB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100" dirty="0" err="1" smtClean="0">
                <a:latin typeface="Times New Roman" pitchFamily="18" charset="0"/>
                <a:cs typeface="Times New Roman" pitchFamily="18" charset="0"/>
              </a:rPr>
              <a:t>выделенный</a:t>
            </a:r>
            <a:r>
              <a:rPr lang="en-GB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 smtClean="0">
                <a:latin typeface="Times New Roman" pitchFamily="18" charset="0"/>
                <a:cs typeface="Times New Roman" pitchFamily="18" charset="0"/>
              </a:rPr>
              <a:t>слог</a:t>
            </a:r>
            <a:r>
              <a:rPr lang="en-GB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 smtClean="0">
                <a:latin typeface="Times New Roman" pitchFamily="18" charset="0"/>
                <a:cs typeface="Times New Roman" pitchFamily="18" charset="0"/>
              </a:rPr>
              <a:t>надо</a:t>
            </a:r>
            <a:r>
              <a:rPr lang="en-GB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 smtClean="0">
                <a:latin typeface="Times New Roman" pitchFamily="18" charset="0"/>
                <a:cs typeface="Times New Roman" pitchFamily="18" charset="0"/>
              </a:rPr>
              <a:t>произносить</a:t>
            </a:r>
            <a:r>
              <a:rPr lang="en-GB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 smtClean="0">
                <a:latin typeface="Times New Roman" pitchFamily="18" charset="0"/>
                <a:cs typeface="Times New Roman" pitchFamily="18" charset="0"/>
              </a:rPr>
              <a:t>сильнее</a:t>
            </a:r>
            <a:r>
              <a:rPr lang="en-GB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100" dirty="0" err="1" smtClean="0">
                <a:latin typeface="Times New Roman" pitchFamily="18" charset="0"/>
                <a:cs typeface="Times New Roman" pitchFamily="18" charset="0"/>
              </a:rPr>
              <a:t>делая</a:t>
            </a:r>
            <a:r>
              <a:rPr lang="en-GB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GB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 smtClean="0">
                <a:latin typeface="Times New Roman" pitchFamily="18" charset="0"/>
                <a:cs typeface="Times New Roman" pitchFamily="18" charset="0"/>
              </a:rPr>
              <a:t>него</a:t>
            </a:r>
            <a:r>
              <a:rPr lang="en-GB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 smtClean="0">
                <a:latin typeface="Times New Roman" pitchFamily="18" charset="0"/>
                <a:cs typeface="Times New Roman" pitchFamily="18" charset="0"/>
              </a:rPr>
              <a:t>ударение</a:t>
            </a:r>
            <a:r>
              <a:rPr lang="en-GB" sz="21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sz="1800" i="1" dirty="0" err="1" smtClean="0">
                <a:latin typeface="Times New Roman" pitchFamily="18" charset="0"/>
                <a:cs typeface="Times New Roman" pitchFamily="18" charset="0"/>
              </a:rPr>
              <a:t>Описание</a:t>
            </a:r>
            <a:r>
              <a:rPr lang="en-GB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i="1" dirty="0" err="1" smtClean="0">
                <a:latin typeface="Times New Roman" pitchFamily="18" charset="0"/>
                <a:cs typeface="Times New Roman" pitchFamily="18" charset="0"/>
              </a:rPr>
              <a:t>упражнения</a:t>
            </a:r>
            <a:r>
              <a:rPr lang="en-GB" sz="18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ts val="450"/>
              </a:spcBef>
              <a:buFont typeface="Arial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У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лыбнуться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широко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открыть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рот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поднять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язык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вверх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с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силой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ударять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кончиком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языка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бугоркам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верхними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зубами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альвеолам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) и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произносить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дын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дын-дын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...» (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сначала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медленно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потом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всё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быстрее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быстрее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Моё\Артик. гимнастика -всё\комплексы картинок\x_e0ddef33.jpg"/>
          <p:cNvPicPr/>
          <p:nvPr/>
        </p:nvPicPr>
        <p:blipFill>
          <a:blip r:embed="rId2" cstate="print"/>
          <a:srcRect l="7547" t="57267" r="50772" b="15403"/>
          <a:stretch>
            <a:fillRect/>
          </a:stretch>
        </p:blipFill>
        <p:spPr bwMode="auto">
          <a:xfrm>
            <a:off x="251520" y="1916832"/>
            <a:ext cx="4536504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844824"/>
            <a:ext cx="720080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tabLst>
                <a:tab pos="331788" algn="l"/>
                <a:tab pos="892175" algn="l"/>
                <a:tab pos="1806575" algn="l"/>
                <a:tab pos="2720975" algn="l"/>
                <a:tab pos="3635375" algn="l"/>
                <a:tab pos="4549775" algn="l"/>
                <a:tab pos="5464175" algn="l"/>
                <a:tab pos="6378575" algn="l"/>
                <a:tab pos="7292975" algn="l"/>
                <a:tab pos="8207375" algn="l"/>
                <a:tab pos="9121775" algn="l"/>
                <a:tab pos="10036175" algn="l"/>
                <a:tab pos="10313988" algn="l"/>
                <a:tab pos="10763250" algn="l"/>
                <a:tab pos="10766425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Источники:</a:t>
            </a:r>
          </a:p>
          <a:p>
            <a:pPr>
              <a:spcBef>
                <a:spcPts val="600"/>
              </a:spcBef>
              <a:tabLst>
                <a:tab pos="331788" algn="l"/>
                <a:tab pos="892175" algn="l"/>
                <a:tab pos="1806575" algn="l"/>
                <a:tab pos="2720975" algn="l"/>
                <a:tab pos="3635375" algn="l"/>
                <a:tab pos="4549775" algn="l"/>
                <a:tab pos="5464175" algn="l"/>
                <a:tab pos="6378575" algn="l"/>
                <a:tab pos="7292975" algn="l"/>
                <a:tab pos="8207375" algn="l"/>
                <a:tab pos="9121775" algn="l"/>
                <a:tab pos="10036175" algn="l"/>
                <a:tab pos="10313988" algn="l"/>
                <a:tab pos="10763250" algn="l"/>
                <a:tab pos="10766425" algn="l"/>
                <a:tab pos="10769600" algn="l"/>
                <a:tab pos="10772775" algn="l"/>
                <a:tab pos="10775950" algn="l"/>
                <a:tab pos="10779125" algn="l"/>
              </a:tabLst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Е.М.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Косинов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Гимнастика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речи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М, 2003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71600" y="2708920"/>
            <a:ext cx="61206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Н.В. </a:t>
            </a:r>
            <a:r>
              <a:rPr kumimoji="0" lang="ru-RU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Нищева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Веселая артикуляционная гимнастика, СПБ, 2009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3573016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Картинки с сайта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Google.ru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Сайта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Logorina.ru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type="body" sz="half" idx="4294967295"/>
          </p:nvPr>
        </p:nvSpPr>
        <p:spPr>
          <a:xfrm>
            <a:off x="5076056" y="1268760"/>
            <a:ext cx="3833812" cy="45212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Наша сказка –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вам подсказка,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Ведь зарядку каждый день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Должен делать непослушный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Язычок,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Забыв про лень.</a:t>
            </a:r>
          </a:p>
          <a:p>
            <a:endParaRPr lang="ru-RU" dirty="0"/>
          </a:p>
        </p:txBody>
      </p:sp>
      <p:pic>
        <p:nvPicPr>
          <p:cNvPr id="6" name="Picture 5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12776"/>
            <a:ext cx="3082925" cy="324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0"/>
            <a:ext cx="7803360" cy="1139160"/>
          </a:xfrm>
        </p:spPr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«Лягушка и Слоник»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932040" y="1340768"/>
            <a:ext cx="3833280" cy="4176464"/>
          </a:xfrm>
        </p:spPr>
        <p:txBody>
          <a:bodyPr>
            <a:normAutofit/>
          </a:bodyPr>
          <a:lstStyle/>
          <a:p>
            <a:pPr marL="331788" indent="-331788">
              <a:lnSpc>
                <a:spcPct val="80000"/>
              </a:lnSpc>
              <a:spcBef>
                <a:spcPts val="450"/>
              </a:spcBef>
              <a:buClr>
                <a:srgbClr val="535353"/>
              </a:buClr>
              <a:buNone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Раз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лягушка</a:t>
            </a:r>
            <a:r>
              <a:rPr lang="ru-RU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331788" indent="-331788">
              <a:lnSpc>
                <a:spcPct val="80000"/>
              </a:lnSpc>
              <a:spcBef>
                <a:spcPts val="450"/>
              </a:spcBef>
              <a:buClr>
                <a:srgbClr val="535353"/>
              </a:buClr>
              <a:buNone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ru-RU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толстым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брюшком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331788" indent="-331788">
              <a:lnSpc>
                <a:spcPct val="80000"/>
              </a:lnSpc>
              <a:buClr>
                <a:srgbClr val="535353"/>
              </a:buClr>
              <a:buNone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Два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большой</a:t>
            </a:r>
            <a:endParaRPr lang="ru-RU" sz="2400" b="1" dirty="0" smtClean="0">
              <a:solidFill>
                <a:srgbClr val="535353"/>
              </a:solidFill>
              <a:latin typeface="Times New Roman" pitchFamily="18" charset="0"/>
              <a:cs typeface="Times New Roman" pitchFamily="18" charset="0"/>
            </a:endParaRPr>
          </a:p>
          <a:p>
            <a:pPr marL="331788" indent="-331788">
              <a:lnSpc>
                <a:spcPct val="80000"/>
              </a:lnSpc>
              <a:buClr>
                <a:srgbClr val="535353"/>
              </a:buClr>
              <a:buNone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добрый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слон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31788" indent="-331788">
              <a:lnSpc>
                <a:spcPct val="80000"/>
              </a:lnSpc>
              <a:buClr>
                <a:srgbClr val="535353"/>
              </a:buClr>
              <a:buNone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Ежедневно</a:t>
            </a:r>
            <a:endParaRPr lang="ru-RU" sz="2400" b="1" dirty="0" smtClean="0">
              <a:solidFill>
                <a:srgbClr val="535353"/>
              </a:solidFill>
              <a:latin typeface="Times New Roman" pitchFamily="18" charset="0"/>
              <a:cs typeface="Times New Roman" pitchFamily="18" charset="0"/>
            </a:endParaRPr>
          </a:p>
          <a:p>
            <a:pPr marL="331788" indent="-331788">
              <a:lnSpc>
                <a:spcPct val="80000"/>
              </a:lnSpc>
              <a:buClr>
                <a:srgbClr val="535353"/>
              </a:buClr>
              <a:buNone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опушке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331788" indent="-331788">
              <a:lnSpc>
                <a:spcPct val="80000"/>
              </a:lnSpc>
              <a:buClr>
                <a:srgbClr val="535353"/>
              </a:buClr>
              <a:buNone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Посадив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её</a:t>
            </a:r>
            <a:endParaRPr lang="ru-RU" sz="2400" b="1" dirty="0" smtClean="0">
              <a:solidFill>
                <a:srgbClr val="535353"/>
              </a:solidFill>
              <a:latin typeface="Times New Roman" pitchFamily="18" charset="0"/>
              <a:cs typeface="Times New Roman" pitchFamily="18" charset="0"/>
            </a:endParaRPr>
          </a:p>
          <a:p>
            <a:pPr marL="331788" indent="-331788">
              <a:lnSpc>
                <a:spcPct val="80000"/>
              </a:lnSpc>
              <a:buClr>
                <a:srgbClr val="535353"/>
              </a:buClr>
              <a:buNone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кадушку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331788" indent="-331788">
              <a:lnSpc>
                <a:spcPct val="80000"/>
              </a:lnSpc>
              <a:buClr>
                <a:srgbClr val="535353"/>
              </a:buClr>
              <a:buNone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под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душем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b="1" dirty="0" smtClean="0">
              <a:solidFill>
                <a:srgbClr val="535353"/>
              </a:solidFill>
              <a:latin typeface="Times New Roman" pitchFamily="18" charset="0"/>
              <a:cs typeface="Times New Roman" pitchFamily="18" charset="0"/>
            </a:endParaRPr>
          </a:p>
          <a:p>
            <a:pPr marL="331788" indent="-331788">
              <a:lnSpc>
                <a:spcPct val="80000"/>
              </a:lnSpc>
              <a:buClr>
                <a:srgbClr val="535353"/>
              </a:buClr>
              <a:buNone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ту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лягушку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31788" indent="-331788">
              <a:lnSpc>
                <a:spcPct val="80000"/>
              </a:lnSpc>
              <a:buClr>
                <a:srgbClr val="535353"/>
              </a:buClr>
              <a:buNone/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Поливал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шланга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он</a:t>
            </a:r>
            <a:r>
              <a:rPr lang="en-GB" sz="2400" b="1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88840"/>
            <a:ext cx="4265334" cy="290818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4283968" y="5661248"/>
            <a:ext cx="4536504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1788" indent="-331788">
              <a:lnSpc>
                <a:spcPct val="80000"/>
              </a:lnSpc>
              <a:spcBef>
                <a:spcPts val="400"/>
              </a:spcBef>
              <a:buClr>
                <a:srgbClr val="CF6868"/>
              </a:buClr>
              <a:tabLst>
                <a:tab pos="331788" algn="l"/>
                <a:tab pos="779463" algn="l"/>
                <a:tab pos="1228725" algn="l"/>
                <a:tab pos="1677988" algn="l"/>
                <a:tab pos="2127250" algn="l"/>
                <a:tab pos="2576513" algn="l"/>
                <a:tab pos="3025775" algn="l"/>
                <a:tab pos="3475038" algn="l"/>
                <a:tab pos="3924300" algn="l"/>
                <a:tab pos="4373563" algn="l"/>
                <a:tab pos="4822825" algn="l"/>
                <a:tab pos="5272088" algn="l"/>
                <a:tab pos="5721350" algn="l"/>
                <a:tab pos="6170613" algn="l"/>
                <a:tab pos="6619875" algn="l"/>
                <a:tab pos="7069138" algn="l"/>
                <a:tab pos="7518400" algn="l"/>
                <a:tab pos="7967663" algn="l"/>
                <a:tab pos="8416925" algn="l"/>
                <a:tab pos="8866188" algn="l"/>
                <a:tab pos="9315450" algn="l"/>
              </a:tabLst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GB" sz="1400" i="1" dirty="0" err="1" smtClean="0">
                <a:latin typeface="Times New Roman" pitchFamily="18" charset="0"/>
                <a:cs typeface="Times New Roman" pitchFamily="18" charset="0"/>
              </a:rPr>
              <a:t>Описание</a:t>
            </a:r>
            <a:r>
              <a:rPr lang="en-GB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i="1" dirty="0" err="1" smtClean="0">
                <a:latin typeface="Times New Roman" pitchFamily="18" charset="0"/>
                <a:cs typeface="Times New Roman" pitchFamily="18" charset="0"/>
              </a:rPr>
              <a:t>упражнения</a:t>
            </a:r>
            <a:r>
              <a:rPr lang="en-GB" sz="1400" dirty="0" smtClean="0">
                <a:solidFill>
                  <a:srgbClr val="CF6868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раз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» - 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улыбнуться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,                         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показать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сомкнутые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зубки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удерживать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губы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таком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положении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счёт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  «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два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» -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сомкнутые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губки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вытянут</a:t>
            </a:r>
            <a:r>
              <a:rPr lang="ru-RU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вперёд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удерживать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таком</a:t>
            </a:r>
            <a:r>
              <a:rPr lang="en-GB" sz="1400" dirty="0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535353"/>
                </a:solidFill>
                <a:latin typeface="Times New Roman" pitchFamily="18" charset="0"/>
                <a:cs typeface="Times New Roman" pitchFamily="18" charset="0"/>
              </a:rPr>
              <a:t>положении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755576" y="188640"/>
            <a:ext cx="7809120" cy="1209727"/>
          </a:xfrm>
          <a:ln/>
        </p:spPr>
        <p:txBody>
          <a:bodyPr tIns="64005">
            <a:normAutofit fontScale="90000"/>
          </a:bodyPr>
          <a:lstStyle/>
          <a:p>
            <a:pPr algn="ctr">
              <a:buSzPct val="45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7300" i="1" dirty="0">
                <a:latin typeface="Times New Roman" pitchFamily="16" charset="0"/>
              </a:rPr>
              <a:t>«</a:t>
            </a:r>
            <a:r>
              <a:rPr lang="ru-RU" sz="7300" dirty="0">
                <a:latin typeface="Times New Roman" pitchFamily="16" charset="0"/>
              </a:rPr>
              <a:t>Лопаточка</a:t>
            </a:r>
            <a:r>
              <a:rPr lang="ru-RU" sz="7300" i="1" dirty="0">
                <a:latin typeface="Times New Roman" pitchFamily="16" charset="0"/>
              </a:rPr>
              <a:t>»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788024" y="1412776"/>
            <a:ext cx="3810240" cy="3816424"/>
          </a:xfrm>
          <a:ln/>
        </p:spPr>
        <p:txBody>
          <a:bodyPr>
            <a:noAutofit/>
          </a:bodyPr>
          <a:lstStyle/>
          <a:p>
            <a:pPr indent="-252000">
              <a:spcBef>
                <a:spcPts val="600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Язык лопаткой</a:t>
            </a:r>
          </a:p>
          <a:p>
            <a:pPr indent="-252000">
              <a:spcBef>
                <a:spcPts val="600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положи.</a:t>
            </a:r>
          </a:p>
          <a:p>
            <a:pPr indent="-252000">
              <a:spcBef>
                <a:spcPts val="600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И спокойно подержи.</a:t>
            </a:r>
          </a:p>
          <a:p>
            <a:pPr indent="-252000">
              <a:spcBef>
                <a:spcPts val="600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Язык надо </a:t>
            </a:r>
          </a:p>
          <a:p>
            <a:pPr indent="-252000">
              <a:spcBef>
                <a:spcPts val="600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расслаблять</a:t>
            </a:r>
          </a:p>
          <a:p>
            <a:pPr indent="-252000">
              <a:spcBef>
                <a:spcPts val="600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И под счёт его</a:t>
            </a:r>
          </a:p>
          <a:p>
            <a:pPr indent="-252000">
              <a:spcBef>
                <a:spcPts val="600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 smtClean="0">
                <a:latin typeface="Times New Roman" pitchFamily="16" charset="0"/>
              </a:rPr>
              <a:t>держать: 1</a:t>
            </a:r>
            <a:r>
              <a:rPr lang="ru-RU" sz="2400" b="1" dirty="0">
                <a:latin typeface="Times New Roman" pitchFamily="16" charset="0"/>
              </a:rPr>
              <a:t>, 2, 3, 4, 5…</a:t>
            </a:r>
          </a:p>
          <a:p>
            <a:pPr indent="-252000">
              <a:spcBef>
                <a:spcPts val="600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Язык </a:t>
            </a:r>
            <a:r>
              <a:rPr lang="ru-RU" sz="2400" b="1" dirty="0" smtClean="0">
                <a:latin typeface="Times New Roman" pitchFamily="16" charset="0"/>
              </a:rPr>
              <a:t>можно  убирать</a:t>
            </a:r>
            <a:r>
              <a:rPr lang="ru-RU" sz="2400" b="1" dirty="0">
                <a:latin typeface="Times New Roman" pitchFamily="16" charset="0"/>
              </a:rPr>
              <a:t>.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420888"/>
            <a:ext cx="3810240" cy="197732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788024" y="5445224"/>
            <a:ext cx="381540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Описание упражнения: </a:t>
            </a:r>
          </a:p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Рот открыт, широкий расслабленный язык </a:t>
            </a:r>
          </a:p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лежит на нижней губе.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7809120" cy="1398387"/>
          </a:xfrm>
          <a:ln/>
        </p:spPr>
        <p:txBody>
          <a:bodyPr tIns="35268">
            <a:normAutofit/>
          </a:bodyPr>
          <a:lstStyle/>
          <a:p>
            <a:pPr algn="ctr">
              <a:buSzPct val="45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600" dirty="0">
                <a:latin typeface="Times New Roman" pitchFamily="16" charset="0"/>
              </a:rPr>
              <a:t>«Качели»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220072" y="1556792"/>
            <a:ext cx="3139559" cy="3682480"/>
          </a:xfrm>
          <a:ln/>
        </p:spPr>
        <p:txBody>
          <a:bodyPr>
            <a:normAutofit/>
          </a:bodyPr>
          <a:lstStyle/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На качелях я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качаюсь: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Вверх-вниз, </a:t>
            </a:r>
            <a:endParaRPr lang="ru-RU" sz="2400" b="1" dirty="0" smtClean="0">
              <a:latin typeface="Times New Roman" pitchFamily="16" charset="0"/>
            </a:endParaRP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 smtClean="0">
                <a:latin typeface="Times New Roman" pitchFamily="16" charset="0"/>
              </a:rPr>
              <a:t>Вверх -вниз</a:t>
            </a:r>
            <a:r>
              <a:rPr lang="ru-RU" sz="2400" b="1" dirty="0">
                <a:latin typeface="Times New Roman" pitchFamily="16" charset="0"/>
              </a:rPr>
              <a:t>,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Я до крыши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поднимаюсь,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А потом спускаюсь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вниз</a:t>
            </a:r>
            <a:r>
              <a:rPr lang="ru-RU" sz="2400" dirty="0">
                <a:latin typeface="Times New Roman" pitchFamily="16" charset="0"/>
              </a:rPr>
              <a:t>!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755576" y="1484784"/>
            <a:ext cx="3528392" cy="45249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076056" y="5664532"/>
            <a:ext cx="374441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Описание упражнения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Рот открыт. Кончик языка поднимать</a:t>
            </a:r>
          </a:p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 верхним и нижним зубам.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C:\Моё\Артик. гимнастика -всё\цветные в рамке\x_86e1a82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AAAAAC"/>
              </a:clrFrom>
              <a:clrTo>
                <a:srgbClr val="AAAAAC">
                  <a:alpha val="0"/>
                </a:srgbClr>
              </a:clrTo>
            </a:clrChange>
          </a:blip>
          <a:srcRect l="15020" t="16271" r="9882" b="13637"/>
          <a:stretch>
            <a:fillRect/>
          </a:stretch>
        </p:blipFill>
        <p:spPr bwMode="auto">
          <a:xfrm>
            <a:off x="971600" y="1484784"/>
            <a:ext cx="3240360" cy="403244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7809120" cy="1296145"/>
          </a:xfrm>
          <a:ln/>
        </p:spPr>
        <p:txBody>
          <a:bodyPr tIns="35268">
            <a:normAutofit fontScale="90000"/>
          </a:bodyPr>
          <a:lstStyle/>
          <a:p>
            <a:pPr algn="ctr">
              <a:buSzPct val="45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7300" dirty="0">
                <a:latin typeface="Times New Roman" pitchFamily="16" charset="0"/>
              </a:rPr>
              <a:t>«Вкусное варенье»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5220072" y="1700808"/>
            <a:ext cx="3378192" cy="3024336"/>
          </a:xfrm>
          <a:ln/>
        </p:spPr>
        <p:txBody>
          <a:bodyPr>
            <a:normAutofit/>
          </a:bodyPr>
          <a:lstStyle/>
          <a:p>
            <a:pPr indent="-305285">
              <a:spcBef>
                <a:spcPts val="907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Ох и вкусное</a:t>
            </a:r>
          </a:p>
          <a:p>
            <a:pPr indent="-305285">
              <a:spcBef>
                <a:spcPts val="907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варенье!</a:t>
            </a:r>
          </a:p>
          <a:p>
            <a:pPr indent="-305285">
              <a:spcBef>
                <a:spcPts val="907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Жаль осталось на</a:t>
            </a:r>
          </a:p>
          <a:p>
            <a:pPr indent="-305285">
              <a:spcBef>
                <a:spcPts val="907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губе.</a:t>
            </a:r>
          </a:p>
          <a:p>
            <a:pPr indent="-305285">
              <a:spcBef>
                <a:spcPts val="907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Язычок я подниму</a:t>
            </a:r>
          </a:p>
          <a:p>
            <a:pPr indent="-305285">
              <a:spcBef>
                <a:spcPts val="907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И остатки оближу!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2040" y="5301208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5004048" y="5445224"/>
            <a:ext cx="36724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Описание упражнения.</a:t>
            </a:r>
          </a:p>
          <a:p>
            <a:pPr marL="0" marR="0" lvl="0" indent="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Приоткрыть рот и широким передним</a:t>
            </a:r>
          </a:p>
          <a:p>
            <a:pPr marL="0" marR="0" lvl="0" indent="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краем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языка облизать верхнюю губу,</a:t>
            </a:r>
          </a:p>
          <a:p>
            <a:pPr marL="0" marR="0" lvl="0" indent="1809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выполняя языком движения сверху вниз.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3" cstate="print">
            <a:lum contrast="30000"/>
          </a:blip>
          <a:srcRect/>
          <a:stretch>
            <a:fillRect/>
          </a:stretch>
        </p:blipFill>
        <p:spPr bwMode="auto">
          <a:xfrm>
            <a:off x="971600" y="1988840"/>
            <a:ext cx="3528392" cy="330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7809120" cy="1270213"/>
          </a:xfrm>
          <a:ln/>
        </p:spPr>
        <p:txBody>
          <a:bodyPr tIns="35268">
            <a:normAutofit/>
          </a:bodyPr>
          <a:lstStyle/>
          <a:p>
            <a:pPr algn="ctr">
              <a:buSzPct val="45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600" dirty="0">
                <a:latin typeface="Times New Roman" pitchFamily="16" charset="0"/>
              </a:rPr>
              <a:t>«Чашечка»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860032" y="1412776"/>
            <a:ext cx="3312368" cy="3528392"/>
          </a:xfrm>
          <a:ln/>
        </p:spPr>
        <p:txBody>
          <a:bodyPr/>
          <a:lstStyle/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Язык широкий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положи,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Его в чашку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преврати,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Чашку на губе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держи,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Осторожно в рот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вноси.</a:t>
            </a:r>
          </a:p>
          <a:p>
            <a:pPr indent="-305285">
              <a:lnSpc>
                <a:spcPct val="90000"/>
              </a:lnSpc>
              <a:spcBef>
                <a:spcPts val="72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ru-RU" dirty="0">
              <a:latin typeface="Times New Roman" pitchFamily="16" charset="0"/>
            </a:endParaRPr>
          </a:p>
          <a:p>
            <a:pPr indent="-305285">
              <a:lnSpc>
                <a:spcPct val="90000"/>
              </a:lnSpc>
              <a:spcBef>
                <a:spcPts val="72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ru-RU" dirty="0">
              <a:latin typeface="Times New Roman" pitchFamily="16" charset="0"/>
            </a:endParaRP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539552" y="1556793"/>
            <a:ext cx="4043520" cy="367240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276872"/>
            <a:ext cx="3810240" cy="23042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716016" y="5229200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180975" algn="just" fontAlgn="base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Описание упражнения.</a:t>
            </a:r>
          </a:p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Рот широко открыт. Передний </a:t>
            </a:r>
          </a:p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боковой края широкого языка </a:t>
            </a:r>
          </a:p>
          <a:p>
            <a:pPr lvl="0" indent="180975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поднять вверх, но не касаться зубов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7809120" cy="1398387"/>
          </a:xfrm>
          <a:ln/>
        </p:spPr>
        <p:txBody>
          <a:bodyPr tIns="35268">
            <a:normAutofit/>
          </a:bodyPr>
          <a:lstStyle/>
          <a:p>
            <a:pPr algn="ctr">
              <a:buSzPct val="45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600" dirty="0">
                <a:latin typeface="Times New Roman" pitchFamily="16" charset="0"/>
              </a:rPr>
              <a:t>«Лошадка»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716016" y="1772816"/>
            <a:ext cx="3960440" cy="3456384"/>
          </a:xfrm>
          <a:ln/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лошадке по дороге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Скачет Язычок,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копытами лошадка -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Цок, цок, цок, цок, цок.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горку медленно идёт: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Цок,  цок, цок, цок, цок.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 с горы стрелой несётся: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Цок, цок, цок, цок, цок.</a:t>
            </a:r>
          </a:p>
          <a:p>
            <a:pPr indent="-305285">
              <a:spcBef>
                <a:spcPts val="72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700808"/>
            <a:ext cx="3810240" cy="381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4788024" y="5733256"/>
            <a:ext cx="39594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Описание</a:t>
            </a:r>
            <a:r>
              <a:rPr kumimoji="0" lang="ru-RU" sz="14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упражнения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Присосать язык к нёбу, щелкнуть языком.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156176" y="1556792"/>
            <a:ext cx="2987824" cy="3600400"/>
          </a:xfrm>
          <a:ln/>
        </p:spPr>
        <p:txBody>
          <a:bodyPr>
            <a:normAutofit/>
          </a:bodyPr>
          <a:lstStyle/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Под </a:t>
            </a:r>
            <a:r>
              <a:rPr lang="ru-RU" sz="2400" b="1" dirty="0" smtClean="0">
                <a:latin typeface="Times New Roman" pitchFamily="16" charset="0"/>
              </a:rPr>
              <a:t>сосною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 smtClean="0">
                <a:latin typeface="Times New Roman" pitchFamily="16" charset="0"/>
              </a:rPr>
              <a:t> у дорожки</a:t>
            </a:r>
            <a:endParaRPr lang="ru-RU" sz="2400" b="1" dirty="0">
              <a:latin typeface="Times New Roman" pitchFamily="16" charset="0"/>
            </a:endParaRP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Кто стоит </a:t>
            </a:r>
            <a:endParaRPr lang="ru-RU" sz="2400" b="1" dirty="0" smtClean="0">
              <a:latin typeface="Times New Roman" pitchFamily="16" charset="0"/>
            </a:endParaRP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 smtClean="0">
                <a:latin typeface="Times New Roman" pitchFamily="16" charset="0"/>
              </a:rPr>
              <a:t>Среди травы</a:t>
            </a:r>
            <a:r>
              <a:rPr lang="ru-RU" sz="2400" b="1" dirty="0">
                <a:latin typeface="Times New Roman" pitchFamily="16" charset="0"/>
              </a:rPr>
              <a:t>?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Ножка есть</a:t>
            </a:r>
            <a:r>
              <a:rPr lang="ru-RU" sz="2400" b="1" dirty="0" smtClean="0">
                <a:latin typeface="Times New Roman" pitchFamily="16" charset="0"/>
              </a:rPr>
              <a:t>,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 smtClean="0">
                <a:latin typeface="Times New Roman" pitchFamily="16" charset="0"/>
              </a:rPr>
              <a:t> </a:t>
            </a:r>
            <a:r>
              <a:rPr lang="ru-RU" sz="2400" b="1" dirty="0">
                <a:latin typeface="Times New Roman" pitchFamily="16" charset="0"/>
              </a:rPr>
              <a:t>но </a:t>
            </a:r>
            <a:r>
              <a:rPr lang="ru-RU" sz="2400" b="1" dirty="0" smtClean="0">
                <a:latin typeface="Times New Roman" pitchFamily="16" charset="0"/>
              </a:rPr>
              <a:t>нет сапожка</a:t>
            </a:r>
            <a:r>
              <a:rPr lang="ru-RU" sz="2400" b="1" dirty="0">
                <a:latin typeface="Times New Roman" pitchFamily="16" charset="0"/>
              </a:rPr>
              <a:t>,</a:t>
            </a: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>
                <a:latin typeface="Times New Roman" pitchFamily="16" charset="0"/>
              </a:rPr>
              <a:t>Шляпка есть – </a:t>
            </a:r>
            <a:endParaRPr lang="ru-RU" sz="2400" b="1" dirty="0" smtClean="0">
              <a:latin typeface="Times New Roman" pitchFamily="16" charset="0"/>
            </a:endParaRPr>
          </a:p>
          <a:p>
            <a:pPr indent="-305285">
              <a:lnSpc>
                <a:spcPct val="90000"/>
              </a:lnSpc>
              <a:spcBef>
                <a:spcPts val="816"/>
              </a:spcBef>
              <a:buNone/>
              <a:tabLst>
                <a:tab pos="311045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2400" b="1" dirty="0" smtClean="0">
                <a:latin typeface="Times New Roman" pitchFamily="16" charset="0"/>
              </a:rPr>
              <a:t>Нет головы</a:t>
            </a:r>
            <a:r>
              <a:rPr lang="ru-RU" sz="2400" b="1" dirty="0">
                <a:latin typeface="Times New Roman" pitchFamily="16" charset="0"/>
              </a:rPr>
              <a:t>?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56480" y="1604329"/>
            <a:ext cx="4043520" cy="45249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788024" y="5805264"/>
            <a:ext cx="41044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Описание</a:t>
            </a:r>
            <a:r>
              <a:rPr lang="en-GB" sz="1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упражнения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улыбнуться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открыть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рот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приклеить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присосать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язык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нёбу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Следить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чтобы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этом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рот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был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широко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открыт</a:t>
            </a:r>
            <a:r>
              <a:rPr lang="en-GB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 t="29687"/>
          <a:stretch>
            <a:fillRect/>
          </a:stretch>
        </p:blipFill>
        <p:spPr bwMode="auto">
          <a:xfrm>
            <a:off x="395536" y="1988840"/>
            <a:ext cx="5523129" cy="324036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4680520" cy="1398387"/>
          </a:xfrm>
          <a:ln/>
        </p:spPr>
        <p:txBody>
          <a:bodyPr tIns="35268">
            <a:normAutofit/>
          </a:bodyPr>
          <a:lstStyle/>
          <a:p>
            <a:pPr algn="ctr">
              <a:buSzPct val="45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ru-RU" sz="6600" dirty="0">
                <a:latin typeface="Times New Roman" pitchFamily="16" charset="0"/>
              </a:rPr>
              <a:t>«Грибок»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473</TotalTime>
  <Words>712</Words>
  <Application>Microsoft Office PowerPoint</Application>
  <PresentationFormat>Экран (4:3)</PresentationFormat>
  <Paragraphs>149</Paragraphs>
  <Slides>14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КОМПЛЕКС АРТИКУЛЯЦИОННОЙ ГИМНАСТИКИ</vt:lpstr>
      <vt:lpstr>Слайд 2</vt:lpstr>
      <vt:lpstr>«Лягушка и Слоник»</vt:lpstr>
      <vt:lpstr>«Лопаточка»</vt:lpstr>
      <vt:lpstr>«Качели»</vt:lpstr>
      <vt:lpstr>«Вкусное варенье»</vt:lpstr>
      <vt:lpstr>«Чашечка»</vt:lpstr>
      <vt:lpstr>«Лошадка»</vt:lpstr>
      <vt:lpstr>«Грибок»</vt:lpstr>
      <vt:lpstr>«Гармошка»</vt:lpstr>
      <vt:lpstr>«Дятел»</vt:lpstr>
      <vt:lpstr>  «Фокус»</vt:lpstr>
      <vt:lpstr>«Заведи мотор»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АРТИКУЛЯЦИРННАЯ ГИМНАСТИКА</dc:title>
  <dc:creator>ольга</dc:creator>
  <cp:lastModifiedBy>ольга</cp:lastModifiedBy>
  <cp:revision>71</cp:revision>
  <dcterms:created xsi:type="dcterms:W3CDTF">2013-09-26T18:50:44Z</dcterms:created>
  <dcterms:modified xsi:type="dcterms:W3CDTF">2015-10-11T12:54:59Z</dcterms:modified>
</cp:coreProperties>
</file>