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00"/>
    <a:srgbClr val="008000"/>
    <a:srgbClr val="00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hyperlink" Target="http://razvivashka.ucoz.ru/_si/3/9826239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du54.ru/sites/default/files/userfiles/image/matematika_carica_nauk_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85795"/>
            <a:ext cx="807249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технологий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уроках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информатики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85795"/>
            <a:ext cx="807249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 </a:t>
            </a:r>
            <a:endParaRPr lang="ru-RU" sz="4800" i="1" dirty="0">
              <a:latin typeface="Georgia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444184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endParaRPr lang="ru-RU" sz="1600" i="1" dirty="0" smtClean="0">
              <a:latin typeface="Georgia" pitchFamily="18" charset="0"/>
            </a:endParaRPr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" y="1169549"/>
            <a:ext cx="914399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171718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171718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85720" y="5572140"/>
            <a:ext cx="8572560" cy="928694"/>
          </a:xfrm>
        </p:spPr>
        <p:txBody>
          <a:bodyPr>
            <a:normAutofit fontScale="70000" lnSpcReduction="20000"/>
          </a:bodyPr>
          <a:lstStyle/>
          <a:p>
            <a:r>
              <a:rPr lang="ru-RU" sz="3100" i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Не отрываясь, смотрите на крестик, и вы увидите, как по фиолетовым кружкам побежит зеленое пятно, а потом они совсем исчезнут.</a:t>
            </a:r>
          </a:p>
          <a:p>
            <a:endParaRPr lang="ru-RU" dirty="0"/>
          </a:p>
        </p:txBody>
      </p:sp>
      <p:pic>
        <p:nvPicPr>
          <p:cNvPr id="23555" name="Рисунок 128" descr="http://ktotak.ru/_bl/0/136934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571612"/>
            <a:ext cx="5357850" cy="40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85795"/>
            <a:ext cx="807249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Здоровье нельзя улучшить,</a:t>
            </a:r>
            <a:endParaRPr lang="ru-RU" sz="4000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 его можно только сберечь!</a:t>
            </a:r>
            <a:endParaRPr lang="ru-RU" sz="4000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Берегите себя и своих учеников!</a:t>
            </a:r>
            <a:endParaRPr lang="ru-RU" sz="4000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FF"/>
                </a:solidFill>
                <a:latin typeface="Georgia" pitchFamily="18" charset="0"/>
              </a:rPr>
              <a:t>            </a:t>
            </a:r>
            <a:endParaRPr lang="ru-RU" sz="4800" i="1" dirty="0" smtClean="0">
              <a:solidFill>
                <a:srgbClr val="FF00FF"/>
              </a:solidFill>
              <a:latin typeface="Georgia" pitchFamily="18" charset="0"/>
            </a:endParaRPr>
          </a:p>
          <a:p>
            <a:endParaRPr lang="ru-RU" sz="4800" dirty="0" smtClean="0"/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ШМО учителей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естественно-математического цикла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Асбест, 2017-2018 </a:t>
            </a:r>
            <a:r>
              <a:rPr lang="ru-RU" sz="2000" i="1" dirty="0" err="1" smtClean="0">
                <a:solidFill>
                  <a:srgbClr val="002060"/>
                </a:solidFill>
                <a:latin typeface="Georgia" pitchFamily="18" charset="0"/>
              </a:rPr>
              <a:t>уч.год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2357422" y="2109233"/>
            <a:ext cx="61436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12987" y="0"/>
            <a:ext cx="653101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«Забота о человеческом здоровье,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тем более здоровье ребёнка – 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это прежде всего, забота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 гармонической полноте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всех физических и духовных сил,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венцом этой гармонии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является радость творчества».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В.А.Сухомлинский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2357422" y="2109233"/>
            <a:ext cx="61436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1472" y="0"/>
            <a:ext cx="3529443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Одной из форм, направленной на </a:t>
            </a:r>
            <a:br>
              <a:rPr lang="ru-RU" sz="2400" b="1" i="1" dirty="0" smtClean="0">
                <a:solidFill>
                  <a:srgbClr val="FF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2400" b="1" i="1" dirty="0" smtClean="0">
                <a:solidFill>
                  <a:srgbClr val="FF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обучающихся во </a:t>
            </a:r>
            <a:br>
              <a:rPr lang="ru-RU" sz="2400" b="1" i="1" dirty="0" smtClean="0">
                <a:solidFill>
                  <a:srgbClr val="FF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время проведение уроков информатики</a:t>
            </a:r>
            <a:br>
              <a:rPr lang="ru-RU" sz="2400" b="1" i="1" dirty="0" smtClean="0">
                <a:solidFill>
                  <a:srgbClr val="FF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является – снятие зрительной нагрузки:</a:t>
            </a:r>
            <a:r>
              <a:rPr lang="ru-RU" sz="2000" smtClean="0">
                <a:solidFill>
                  <a:srgbClr val="FF00FF"/>
                </a:solidFill>
                <a:latin typeface="Arial" pitchFamily="34" charset="0"/>
              </a:rPr>
              <a:t/>
            </a:r>
            <a:br>
              <a:rPr lang="ru-RU" sz="2000" smtClean="0">
                <a:solidFill>
                  <a:srgbClr val="FF00FF"/>
                </a:solidFill>
                <a:latin typeface="Arial" pitchFamily="34" charset="0"/>
              </a:rPr>
            </a:br>
            <a:r>
              <a:rPr lang="ru-RU" sz="2200" i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рекомендую обучающимся </a:t>
            </a:r>
            <a:r>
              <a:rPr lang="ru-RU" sz="22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течение всего урока, при первых симптомах усталости глаз, отводить взгляд вдаль на несколько секунд. После нескольких уроков у них формируется устойчивая привычка, которая в дальнейшем поможет сберечь остроту зрения. </a:t>
            </a:r>
            <a:br>
              <a:rPr lang="ru-RU" sz="22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2357422" y="2109233"/>
            <a:ext cx="61436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1472" y="0"/>
            <a:ext cx="3529443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/>
                </a:solidFill>
                <a:latin typeface="Georgia" pitchFamily="18" charset="0"/>
              </a:rPr>
              <a:t>Простейшие упражнения для глаз:</a:t>
            </a:r>
            <a:r>
              <a:rPr lang="ru-RU" sz="2800" i="1" dirty="0" smtClean="0">
                <a:solidFill>
                  <a:schemeClr val="accent2"/>
                </a:solidFill>
                <a:latin typeface="Georgia" pitchFamily="18" charset="0"/>
              </a:rPr>
              <a:t> </a:t>
            </a:r>
            <a:r>
              <a:rPr lang="ru-RU" sz="2400" i="1" dirty="0" smtClean="0">
                <a:latin typeface="Georgia" pitchFamily="18" charset="0"/>
              </a:rPr>
              <a:t/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1. </a:t>
            </a:r>
            <a:r>
              <a:rPr lang="ru-RU" sz="2400" i="1" dirty="0" smtClean="0">
                <a:latin typeface="Georgia" pitchFamily="18" charset="0"/>
              </a:rPr>
              <a:t>Вертикальные движения глаз вверх-вниз.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2. Горизонтальные вправо-влево.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3. Вращение глазами по часовой стрелке и против;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4. Закрыть глаза и представить по очереди цвета радуги.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8" name="Picture 30" descr="http://im5-tub-ru.yandex.net/i?id=169669253-1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2500320" cy="195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85795"/>
            <a:ext cx="807249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Georgia" pitchFamily="18" charset="0"/>
              </a:rPr>
              <a:t>Большую роль в снятии зрительной нагрузки играют </a:t>
            </a:r>
            <a:r>
              <a:rPr lang="ru-RU" sz="2400" b="1" i="1" dirty="0" err="1" smtClean="0">
                <a:solidFill>
                  <a:srgbClr val="008000"/>
                </a:solidFill>
                <a:latin typeface="Georgia" pitchFamily="18" charset="0"/>
              </a:rPr>
              <a:t>стереограммы</a:t>
            </a:r>
            <a:r>
              <a:rPr lang="ru-RU" sz="2400" b="1" i="1" dirty="0" smtClean="0">
                <a:solidFill>
                  <a:srgbClr val="008000"/>
                </a:solidFill>
                <a:latin typeface="Georgia" pitchFamily="18" charset="0"/>
              </a:rPr>
              <a:t> – </a:t>
            </a:r>
            <a:endParaRPr lang="ru-RU" sz="2400" i="1" dirty="0" smtClean="0">
              <a:solidFill>
                <a:srgbClr val="008000"/>
              </a:solidFill>
              <a:latin typeface="Georgia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рекомендованы людям, работающим за компьютером. С их помощью укрепляются глазные мышцы, быстро снимается усталость с глаз. </a:t>
            </a:r>
            <a:r>
              <a:rPr lang="ru-RU" sz="2000" i="1" dirty="0" err="1" smtClean="0">
                <a:latin typeface="Georgia" pitchFamily="18" charset="0"/>
              </a:rPr>
              <a:t>Стереокартинки</a:t>
            </a:r>
            <a:r>
              <a:rPr lang="ru-RU" sz="2000" i="1" dirty="0" smtClean="0">
                <a:latin typeface="Georgia" pitchFamily="18" charset="0"/>
              </a:rPr>
              <a:t> на первый взгляд представляют собой просто неразборчивые узоры, но если посмотреть на картинку правильно, то вы сможете увидеть то, что на самом деле изображено на ней. Рассмотреть </a:t>
            </a:r>
            <a:r>
              <a:rPr lang="ru-RU" sz="2000" i="1" dirty="0" err="1" smtClean="0">
                <a:latin typeface="Georgia" pitchFamily="18" charset="0"/>
              </a:rPr>
              <a:t>стереокартинку</a:t>
            </a:r>
            <a:r>
              <a:rPr lang="ru-RU" sz="2000" i="1" dirty="0" smtClean="0">
                <a:latin typeface="Georgia" pitchFamily="18" charset="0"/>
              </a:rPr>
              <a:t> за размытыми узорами – это как заглянуть за кулисы или узнать маленькую тайну.</a:t>
            </a:r>
          </a:p>
          <a:p>
            <a:pPr algn="ctr"/>
            <a:r>
              <a:rPr lang="ru-RU" sz="2000" i="1" dirty="0" smtClean="0">
                <a:latin typeface="Georgia" pitchFamily="18" charset="0"/>
              </a:rPr>
              <a:t> </a:t>
            </a:r>
          </a:p>
          <a:p>
            <a:pPr algn="ctr"/>
            <a:r>
              <a:rPr lang="ru-RU" sz="2000" b="1" i="1" dirty="0" smtClean="0">
                <a:latin typeface="Georgia" pitchFamily="18" charset="0"/>
              </a:rPr>
              <a:t> </a:t>
            </a:r>
            <a:endParaRPr lang="ru-RU" sz="2000" i="1" dirty="0" smtClean="0"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Georgia" pitchFamily="18" charset="0"/>
              </a:rPr>
              <a:t>Попробуйте, вам понравится!</a:t>
            </a:r>
            <a:endParaRPr lang="ru-RU" sz="2400" i="1" dirty="0" smtClean="0">
              <a:solidFill>
                <a:srgbClr val="008000"/>
              </a:solidFill>
              <a:latin typeface="Georgia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 </a:t>
            </a:r>
            <a:endParaRPr lang="ru-RU" sz="4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85795"/>
            <a:ext cx="807249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Как увидеть </a:t>
            </a:r>
            <a:r>
              <a:rPr lang="ru-RU" sz="2400" b="1" i="1" dirty="0" err="1" smtClean="0">
                <a:solidFill>
                  <a:srgbClr val="FF0000"/>
                </a:solidFill>
                <a:latin typeface="Georgia" pitchFamily="18" charset="0"/>
              </a:rPr>
              <a:t>стереокартинку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?</a:t>
            </a:r>
            <a:endParaRPr lang="ru-RU" sz="24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2000" b="1" i="1" dirty="0" smtClean="0">
                <a:latin typeface="Georgia" pitchFamily="18" charset="0"/>
              </a:rPr>
              <a:t> 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Поместите картинку на расстоянии 35-50 см. от глаз, смотрите в центр картинки, на не сосредотачивайте внимание на какой-то отдельной детали рисунка. Расслабьте глаза, слегка </a:t>
            </a:r>
            <a:r>
              <a:rPr lang="ru-RU" sz="2000" i="1" dirty="0" err="1" smtClean="0">
                <a:latin typeface="Georgia" pitchFamily="18" charset="0"/>
              </a:rPr>
              <a:t>расфокусируйте</a:t>
            </a:r>
            <a:r>
              <a:rPr lang="ru-RU" sz="2000" i="1" dirty="0" smtClean="0">
                <a:latin typeface="Georgia" pitchFamily="18" charset="0"/>
              </a:rPr>
              <a:t> их (так мы смотрим, когда о чем-то задумаемся, взгляд как бы сквозь, в никуда), а затем начинайте фокусировать взгляд снова, пытаясь «поймать» трехмерное изображение, спрятанное в картинке. Можно при этом приближаться и удаляться от монитора. Важно держать голову прямо, так как угол под которым вы смотрите, играет важную роль.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400" i="1" dirty="0" smtClean="0"/>
              <a:t> </a:t>
            </a:r>
            <a:endParaRPr lang="ru-RU" sz="2400" dirty="0" smtClean="0"/>
          </a:p>
          <a:p>
            <a:pPr algn="ctr"/>
            <a:r>
              <a:rPr lang="ru-RU" sz="2000" i="1" dirty="0" smtClean="0">
                <a:latin typeface="Georgia" pitchFamily="18" charset="0"/>
              </a:rPr>
              <a:t> </a:t>
            </a:r>
            <a:endParaRPr lang="ru-RU" sz="4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85795"/>
            <a:ext cx="807249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 </a:t>
            </a:r>
            <a:endParaRPr lang="ru-RU" sz="4800" i="1" dirty="0">
              <a:latin typeface="Georgia" pitchFamily="18" charset="0"/>
            </a:endParaRPr>
          </a:p>
        </p:txBody>
      </p:sp>
      <p:pic>
        <p:nvPicPr>
          <p:cNvPr id="16386" name="Рисунок 136" descr="http://razvivashka.ucoz.ru/_si/3/s98262393.jpg">
            <a:hlinkClick r:id="rId4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571612"/>
            <a:ext cx="645953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85720" y="4714884"/>
            <a:ext cx="8572560" cy="1857388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70C0"/>
                </a:solidFill>
                <a:latin typeface="Georgia" pitchFamily="18" charset="0"/>
              </a:rPr>
              <a:t>Зрительные иллюзии — одно из самых популярных интеллектуальных развлечений для детей. Наблюдения за такими картинками позволяют развивать мышление ребенка.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70C0"/>
                </a:solidFill>
                <a:latin typeface="Georgia" pitchFamily="18" charset="0"/>
              </a:rPr>
              <a:t>Кроме того, упражняются группы глазных мышц. Это способствует улучшению кровообращения к зрительному каналу, а значит, служит своеобразной профилактикой слепоты и других проблем.</a:t>
            </a:r>
          </a:p>
          <a:p>
            <a:r>
              <a:rPr lang="ru-RU" sz="2000" i="1" dirty="0" smtClean="0">
                <a:solidFill>
                  <a:srgbClr val="0070C0"/>
                </a:solidFill>
                <a:latin typeface="Georgia" pitchFamily="18" charset="0"/>
              </a:rPr>
              <a:t> </a:t>
            </a:r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85795"/>
            <a:ext cx="807249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 </a:t>
            </a:r>
            <a:endParaRPr lang="ru-RU" sz="4800" i="1" dirty="0">
              <a:latin typeface="Georgia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44184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endParaRPr lang="ru-RU" sz="1600" i="1" dirty="0" smtClean="0">
              <a:latin typeface="Georgia" pitchFamily="18" charset="0"/>
            </a:endParaRPr>
          </a:p>
          <a:p>
            <a:endParaRPr lang="ru-RU" sz="1100" dirty="0" smtClean="0"/>
          </a:p>
          <a:p>
            <a:endParaRPr lang="ru-RU" sz="1100" dirty="0"/>
          </a:p>
        </p:txBody>
      </p:sp>
      <p:pic>
        <p:nvPicPr>
          <p:cNvPr id="11" name="Рисунок 90" descr="Иллюзия, которая двигаетс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5018" r="5018"/>
          <a:stretch>
            <a:fillRect/>
          </a:stretch>
        </p:blipFill>
        <p:spPr bwMode="auto">
          <a:xfrm>
            <a:off x="785786" y="2357430"/>
            <a:ext cx="742955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" y="1000109"/>
            <a:ext cx="914399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171718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171718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Благодаря контрастному изображению круглых дисков,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создается ощущение, что они двигаются в разные стороны: по часовой стрелке и против нее.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7 из 449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16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85795"/>
            <a:ext cx="807249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7030A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 </a:t>
            </a:r>
            <a:endParaRPr lang="ru-RU" sz="4800" i="1" dirty="0">
              <a:latin typeface="Georgia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44184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endParaRPr lang="ru-RU" sz="1600" i="1" dirty="0" smtClean="0">
              <a:latin typeface="Georgia" pitchFamily="18" charset="0"/>
            </a:endParaRPr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" y="857233"/>
            <a:ext cx="914399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171718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171718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Georgia" pitchFamily="18" charset="0"/>
              </a:rPr>
              <a:t>Узоры на картинке разных размеров и выделяются яркими контрастными красками. Именно поэтому создается ощущение, что линии и изгибы двигаются.</a:t>
            </a: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2530" name="Рисунок 125" descr="Иллюзия двигаетс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t="9644" b="9644"/>
          <a:stretch>
            <a:fillRect/>
          </a:stretch>
        </p:blipFill>
        <p:spPr bwMode="auto">
          <a:xfrm>
            <a:off x="785813" y="2357438"/>
            <a:ext cx="7429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266</Words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   Одной из форм, направленной на  здоровьесбережение обучающихся во  время проведение уроков информатики  является – снятие зрительной нагрузки: рекомендую обучающимся в течение всего урока, при первых симптомах усталости глаз, отводить взгляд вдаль на несколько секунд. После нескольких уроков у них формируется устойчивая привычка, которая в дальнейшем поможет сберечь остроту зрения.   </vt:lpstr>
      <vt:lpstr> Простейшие упражнения для глаз:  1. Вертикальные движения глаз вверх-вниз. 2. Горизонтальные вправо-влево. 3. Вращение глазами по часовой стрелке и против; 4. Закрыть глаза и представить по очереди цвета радуги. </vt:lpstr>
      <vt:lpstr>Слайд 5</vt:lpstr>
      <vt:lpstr>Слайд 6</vt:lpstr>
      <vt:lpstr>Слайд 7</vt:lpstr>
      <vt:lpstr>     </vt:lpstr>
      <vt:lpstr>     </vt:lpstr>
      <vt:lpstr>   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NONAME</cp:lastModifiedBy>
  <cp:revision>7</cp:revision>
  <dcterms:modified xsi:type="dcterms:W3CDTF">2003-12-31T21:26:53Z</dcterms:modified>
</cp:coreProperties>
</file>