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Маркеры суицидального поведения ребёнка.	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Педагог-психолог Потехина Н.Д.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5493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понятия и различия.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b="1" dirty="0" smtClean="0"/>
              <a:t>Суицид. Истинный суицид, Суицидальное поведение.  </a:t>
            </a:r>
          </a:p>
          <a:p>
            <a:pPr marL="0" indent="0">
              <a:buNone/>
            </a:pPr>
            <a:r>
              <a:rPr lang="ru-RU" dirty="0" smtClean="0"/>
              <a:t>- Умышленное причинение вреда самому себе </a:t>
            </a:r>
            <a:r>
              <a:rPr lang="ru-RU" b="1" dirty="0" smtClean="0"/>
              <a:t>с целью летального исхода</a:t>
            </a:r>
            <a:r>
              <a:rPr lang="ru-RU" dirty="0" smtClean="0"/>
              <a:t>. Сознательное лишние себя жизни. 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b="1" dirty="0" err="1" smtClean="0"/>
              <a:t>Самоповреждающее</a:t>
            </a:r>
            <a:r>
              <a:rPr lang="ru-RU" b="1" dirty="0" smtClean="0"/>
              <a:t>  поведение. </a:t>
            </a:r>
            <a:r>
              <a:rPr lang="ru-RU" b="1" dirty="0" err="1" smtClean="0"/>
              <a:t>Сэлфхарм</a:t>
            </a:r>
            <a:r>
              <a:rPr lang="ru-RU" b="1" dirty="0" smtClean="0"/>
              <a:t>. </a:t>
            </a:r>
          </a:p>
          <a:p>
            <a:pPr marL="0" indent="0">
              <a:buNone/>
            </a:pPr>
            <a:r>
              <a:rPr lang="ru-RU" dirty="0" smtClean="0"/>
              <a:t>- намеренное нанесение </a:t>
            </a:r>
            <a:r>
              <a:rPr lang="ru-RU" dirty="0"/>
              <a:t>себе физических повреждений, причинении ущерба своему телу </a:t>
            </a:r>
            <a:r>
              <a:rPr lang="ru-RU" b="1" dirty="0"/>
              <a:t>без суицидальных намерений.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08084" y="5350933"/>
            <a:ext cx="62766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 любом случае</a:t>
            </a:r>
            <a:r>
              <a:rPr lang="ru-RU" b="1" i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 </a:t>
            </a:r>
            <a:r>
              <a:rPr lang="ru-RU" b="1" i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за </a:t>
            </a:r>
            <a:r>
              <a:rPr lang="ru-RU" b="1" i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подобным поведением стоит попытка преодолеть </a:t>
            </a:r>
            <a:r>
              <a:rPr lang="ru-RU" b="1" i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эмоциональную </a:t>
            </a:r>
            <a:r>
              <a:rPr lang="ru-RU" b="1" i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и психологическую боль, тревогу и страх, а также </a:t>
            </a:r>
            <a:r>
              <a:rPr lang="ru-RU" b="1" i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ощущение </a:t>
            </a:r>
            <a:r>
              <a:rPr lang="ru-RU" b="1" i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беспомощности и невозможности действовать.</a:t>
            </a:r>
          </a:p>
        </p:txBody>
      </p:sp>
    </p:spTree>
    <p:extLst>
      <p:ext uri="{BB962C8B-B14F-4D97-AF65-F5344CB8AC3E}">
        <p14:creationId xmlns:p14="http://schemas.microsoft.com/office/powerpoint/2010/main" val="3971481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Маркеры поведения: Словесные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4268824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Часто говорят о своем душевном состоянии:  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«Я решил покончить с собой».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«В следующий понедельник меня уже не будет в живых…» </a:t>
            </a:r>
            <a:b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«Лучше умереть» </a:t>
            </a:r>
            <a:b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«Пожил и хватит» </a:t>
            </a:r>
            <a:b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«Ненавижу свою жизнь!» </a:t>
            </a:r>
            <a:b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«Единственный выход - умереть!»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«Я не могу так дальше жить»</a:t>
            </a:r>
            <a:b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«Больше ты меня не увидишь!» </a:t>
            </a:r>
            <a:b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«Тебе больше не придется обо мне волноваться»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«Я больше не буду ни для кого проблемой»</a:t>
            </a:r>
            <a:b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Много шутят на тему самоубийства.</a:t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Проявляют нездоровую заинтересованность вопросами смерти. </a:t>
            </a:r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6745" y="2222500"/>
            <a:ext cx="4916959" cy="3638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21461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200" dirty="0" smtClean="0"/>
              <a:t>Поведенческие </a:t>
            </a:r>
            <a:r>
              <a:rPr lang="ru-RU" sz="3200" dirty="0"/>
              <a:t>признаки.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4122069"/>
          </a:xfrm>
        </p:spPr>
        <p:txBody>
          <a:bodyPr>
            <a:normAutofit fontScale="62500" lnSpcReduction="20000"/>
          </a:bodyPr>
          <a:lstStyle/>
          <a:p>
            <a:r>
              <a:rPr lang="ru-RU" sz="1900" b="1" dirty="0"/>
              <a:t>1. Приведение дел в порядок. Одни суицидальные подростки будут раздавать свои любимые вещи, другие сочтут необходимым перед смертью «привести свои дела в порядок». Подростки известны своей щедростью, но если дарят какую-то ценную вещь без всякого повода и если подарки эти особенно дороги, это должно вызвать подозрение.</a:t>
            </a:r>
          </a:p>
          <a:p>
            <a:r>
              <a:rPr lang="ru-RU" sz="1900" b="1" dirty="0"/>
              <a:t>2. Прощание</a:t>
            </a:r>
            <a:r>
              <a:rPr lang="ru-RU" sz="1900" b="1" i="1" dirty="0"/>
              <a:t>.</a:t>
            </a:r>
            <a:r>
              <a:rPr lang="ru-RU" sz="1900" b="1" dirty="0"/>
              <a:t> Может принять форму выражения благодарности различным людям за помощь в разное время жизни. </a:t>
            </a:r>
          </a:p>
          <a:p>
            <a:r>
              <a:rPr lang="ru-RU" sz="1900" b="1" dirty="0"/>
              <a:t>3.  Демонстрируют радикальные перемены:</a:t>
            </a:r>
          </a:p>
          <a:p>
            <a:r>
              <a:rPr lang="ru-RU" sz="1900" b="1" i="1" dirty="0"/>
              <a:t>Питание.</a:t>
            </a:r>
            <a:r>
              <a:rPr lang="ru-RU" sz="1900" b="1" dirty="0"/>
              <a:t> Подростки с хорошим аппетитом становятся разборчивы, те же, у кого аппетит всегда был плохой или неважный, едят «в три горла». </a:t>
            </a:r>
            <a:br>
              <a:rPr lang="ru-RU" sz="1900" b="1" dirty="0"/>
            </a:br>
            <a:r>
              <a:rPr lang="ru-RU" sz="1900" b="1" i="1" dirty="0"/>
              <a:t>Сон.</a:t>
            </a:r>
            <a:r>
              <a:rPr lang="ru-RU" sz="1900" b="1" dirty="0"/>
              <a:t> В большинстве своем суицидальные подростки спят целыми днями; некоторые же, напротив, теряют сон и превращаются в «сов»: допоздна они ходят взад-вперед по своей комнате, некоторые ложатся только под утро, бодрствуя без всякой видимой причины. </a:t>
            </a:r>
          </a:p>
          <a:p>
            <a:r>
              <a:rPr lang="ru-RU" sz="1900" b="1" i="1" dirty="0"/>
              <a:t>Школа.</a:t>
            </a:r>
            <a:r>
              <a:rPr lang="ru-RU" sz="1900" b="1" dirty="0"/>
              <a:t> Многие учащиеся, которые раньше учились на «хорошо» и «отлично», начинают прогуливать, их успеваемость резко падает. Тех же, кто и раньше ходил в отстающих, теперь нередко исключают из школы.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ru-RU" sz="1200" b="1" i="1" dirty="0"/>
              <a:t>Внешний вид.</a:t>
            </a:r>
            <a:r>
              <a:rPr lang="ru-RU" sz="1200" b="1" dirty="0"/>
              <a:t> Известны случаи, когда суицидальные подростки перестают следить за своим внешним видом. Подростки, оказавшиеся в кризисной ситуации, </a:t>
            </a:r>
            <a:r>
              <a:rPr lang="ru-RU" sz="1200" b="1" dirty="0" smtClean="0"/>
              <a:t>неопрятны</a:t>
            </a:r>
          </a:p>
          <a:p>
            <a:r>
              <a:rPr lang="ru-RU" sz="1200" b="1" i="1" dirty="0" smtClean="0"/>
              <a:t>Активность</a:t>
            </a:r>
            <a:r>
              <a:rPr lang="ru-RU" sz="1200" b="1" i="1" dirty="0"/>
              <a:t>.</a:t>
            </a:r>
            <a:r>
              <a:rPr lang="ru-RU" sz="1200" b="1" dirty="0"/>
              <a:t> </a:t>
            </a:r>
            <a:r>
              <a:rPr lang="ru-RU" sz="1200" b="1" dirty="0" smtClean="0"/>
              <a:t>Подростки теряют </a:t>
            </a:r>
            <a:r>
              <a:rPr lang="ru-RU" sz="1200" b="1" dirty="0"/>
              <a:t>интерес ко всему, что раньше любили. Спортсмены покидают свои команды, музыканты перестают играть на своих музыкальных </a:t>
            </a:r>
            <a:r>
              <a:rPr lang="ru-RU" sz="1200" b="1" dirty="0" smtClean="0"/>
              <a:t>инструментах и пр.</a:t>
            </a:r>
            <a:endParaRPr lang="ru-RU" sz="1200" b="1" dirty="0"/>
          </a:p>
          <a:p>
            <a:r>
              <a:rPr lang="ru-RU" sz="1200" b="1" i="1" dirty="0"/>
              <a:t>Стремление к уединению.</a:t>
            </a:r>
            <a:r>
              <a:rPr lang="ru-RU" sz="1200" b="1" dirty="0"/>
              <a:t> Суицидальные подростки часто уходят в себя, сторонятся окружающих, замыкаются, подолгу не выходят из своих комнат. Они включают музыку и выключаются из жизни. </a:t>
            </a:r>
          </a:p>
          <a:p>
            <a:r>
              <a:rPr lang="ru-RU" sz="1200" b="1" i="1" dirty="0"/>
              <a:t>Агрессия, бунт и неповиновение.</a:t>
            </a:r>
            <a:r>
              <a:rPr lang="ru-RU" sz="1200" b="1" dirty="0"/>
              <a:t> </a:t>
            </a:r>
            <a:r>
              <a:rPr lang="ru-RU" sz="1200" b="1" dirty="0" smtClean="0"/>
              <a:t> (В случаях, когда раньше такого поведения за ребенком не замечалось). </a:t>
            </a:r>
          </a:p>
          <a:p>
            <a:r>
              <a:rPr lang="ru-RU" sz="1200" b="1" i="1" dirty="0" smtClean="0"/>
              <a:t>Рискованное поведение. </a:t>
            </a:r>
            <a:endParaRPr lang="ru-RU" sz="1200" b="1" dirty="0"/>
          </a:p>
          <a:p>
            <a:r>
              <a:rPr lang="ru-RU" sz="1200" b="1" i="1" dirty="0"/>
              <a:t>Внешняя удовлетворенность</a:t>
            </a:r>
            <a:r>
              <a:rPr lang="ru-RU" sz="1200" b="1" dirty="0"/>
              <a:t>, прилив энергии. Если решение покончить с собой принято, а план составлен, то мысли на эту тему перестают мучить, появляется избыток энергии.</a:t>
            </a:r>
          </a:p>
          <a:p>
            <a:r>
              <a:rPr lang="ru-RU" sz="1200" b="1" dirty="0"/>
              <a:t>4.  Проявляют признаки беспомощности, безнадежности и отчаяния</a:t>
            </a:r>
          </a:p>
        </p:txBody>
      </p:sp>
    </p:spTree>
    <p:extLst>
      <p:ext uri="{BB962C8B-B14F-4D97-AF65-F5344CB8AC3E}">
        <p14:creationId xmlns:p14="http://schemas.microsoft.com/office/powerpoint/2010/main" val="2713562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Ситуационные признаки: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Подросток </a:t>
            </a:r>
            <a:r>
              <a:rPr lang="ru-RU" b="1" dirty="0"/>
              <a:t>может решиться на самоубийство, если он:</a:t>
            </a:r>
          </a:p>
          <a:p>
            <a:r>
              <a:rPr lang="ru-RU" b="1" dirty="0"/>
              <a:t>1.  Социально изолирован (не имеет друзей или имеет только одного друга), чувствует себя отверженным;</a:t>
            </a:r>
          </a:p>
          <a:p>
            <a:r>
              <a:rPr lang="ru-RU" b="1" dirty="0"/>
              <a:t>2. Живет в нестабильном состоянии (серьезный кризис в семье, в отношениях к родителям или родителей друг с другом);</a:t>
            </a:r>
          </a:p>
          <a:p>
            <a:r>
              <a:rPr lang="ru-RU" b="1" dirty="0"/>
              <a:t>3.  Ощущает себя жертвой насилия – физического, сексуального или эмоционального. </a:t>
            </a:r>
          </a:p>
          <a:p>
            <a:r>
              <a:rPr lang="ru-RU" b="1" dirty="0"/>
              <a:t>4. Предпринимал попытку суицида ранее.</a:t>
            </a:r>
          </a:p>
          <a:p>
            <a:r>
              <a:rPr lang="ru-RU" b="1" dirty="0"/>
              <a:t>5.  Имеет склонность к самоубийству вследствие того, что оно совершалось кем-то из друзей, знакомых или членов семьи.</a:t>
            </a:r>
          </a:p>
          <a:p>
            <a:r>
              <a:rPr lang="ru-RU" b="1" dirty="0"/>
              <a:t>6.  Перенес тяжелую потерю (смерть кого-то из близких, развод родителей).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074" y="2222287"/>
            <a:ext cx="5473347" cy="39075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2802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Сэлфхарм</a:t>
            </a:r>
            <a:r>
              <a:rPr lang="ru-RU" dirty="0" smtClean="0"/>
              <a:t>: Проявления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 </a:t>
            </a:r>
            <a:r>
              <a:rPr lang="ru-RU" dirty="0" smtClean="0"/>
              <a:t>Дети могут осознанно или неосознанно:</a:t>
            </a:r>
            <a:endParaRPr lang="ru-RU" dirty="0"/>
          </a:p>
          <a:p>
            <a:r>
              <a:rPr lang="ru-RU" dirty="0"/>
              <a:t>выворачивать суставы пальцев;</a:t>
            </a:r>
          </a:p>
          <a:p>
            <a:r>
              <a:rPr lang="ru-RU" dirty="0"/>
              <a:t>обкусывать ногти и кожу вокруг них;</a:t>
            </a:r>
          </a:p>
          <a:p>
            <a:r>
              <a:rPr lang="ru-RU" dirty="0"/>
              <a:t>расцарапывать, щипать или растирать кожу до крови;</a:t>
            </a:r>
          </a:p>
          <a:p>
            <a:r>
              <a:rPr lang="ru-RU" dirty="0"/>
              <a:t>биться кулаками или головой о твердые предметы;</a:t>
            </a:r>
          </a:p>
          <a:p>
            <a:r>
              <a:rPr lang="ru-RU" dirty="0"/>
              <a:t>расчесывать родинки и небольшие раны;</a:t>
            </a:r>
          </a:p>
          <a:p>
            <a:r>
              <a:rPr lang="ru-RU" dirty="0"/>
              <a:t>прижигать кожу;</a:t>
            </a:r>
          </a:p>
          <a:p>
            <a:r>
              <a:rPr lang="ru-RU" dirty="0"/>
              <a:t>глотать инородные предметы;</a:t>
            </a:r>
          </a:p>
          <a:p>
            <a:r>
              <a:rPr lang="ru-RU" dirty="0"/>
              <a:t>выдергивать волосы на голове и теле;</a:t>
            </a:r>
          </a:p>
          <a:p>
            <a:r>
              <a:rPr lang="ru-RU" dirty="0"/>
              <a:t>колоться гвоздями или булавками.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Отдельное внимание стоит уделить детям, которые:</a:t>
            </a:r>
          </a:p>
          <a:p>
            <a:r>
              <a:rPr lang="ru-RU" dirty="0" smtClean="0"/>
              <a:t>Априори имеют психологическую травму: дети-сироты, дети, оставшиеся без попечения родителей, проживающие в </a:t>
            </a:r>
            <a:r>
              <a:rPr lang="ru-RU" dirty="0" err="1" smtClean="0"/>
              <a:t>гос.учреждениях</a:t>
            </a:r>
            <a:r>
              <a:rPr lang="ru-RU" dirty="0" smtClean="0"/>
              <a:t>; опекаемые, усыновленные (в семьях, где хранится «Тайна усыновления», если имеется достоверная информация);</a:t>
            </a:r>
          </a:p>
          <a:p>
            <a:r>
              <a:rPr lang="ru-RU" dirty="0" smtClean="0"/>
              <a:t>Проживают в объективно неблагополучных семьях, субъективно благополучных семьях;</a:t>
            </a:r>
          </a:p>
          <a:p>
            <a:r>
              <a:rPr lang="ru-RU" dirty="0" smtClean="0"/>
              <a:t>Высказываются о том, что не чувствуют боли, не чувствуют голода, не чувствуют холода/тепла.  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0819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Для чего дети могут использовать умышленное самоповреждение: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снять </a:t>
            </a:r>
            <a:r>
              <a:rPr lang="ru-RU" dirty="0"/>
              <a:t>напряжение;</a:t>
            </a:r>
          </a:p>
          <a:p>
            <a:r>
              <a:rPr lang="ru-RU" dirty="0"/>
              <a:t>ощутить эйфорию;</a:t>
            </a:r>
          </a:p>
          <a:p>
            <a:r>
              <a:rPr lang="ru-RU" dirty="0"/>
              <a:t>привлечь внимание и манипулировать людьми;</a:t>
            </a:r>
          </a:p>
          <a:p>
            <a:r>
              <a:rPr lang="ru-RU" dirty="0"/>
              <a:t>освободиться от чувства опустошенности;</a:t>
            </a:r>
          </a:p>
          <a:p>
            <a:r>
              <a:rPr lang="ru-RU" dirty="0"/>
              <a:t>отвлечься от негативных мыслей и воспоминаний;</a:t>
            </a:r>
          </a:p>
          <a:p>
            <a:r>
              <a:rPr lang="ru-RU" dirty="0"/>
              <a:t>ощутить настоящий мир, если пациент страдает от </a:t>
            </a:r>
            <a:r>
              <a:rPr lang="ru-RU" dirty="0" smtClean="0"/>
              <a:t>шизофрении </a:t>
            </a:r>
            <a:r>
              <a:rPr lang="ru-RU" dirty="0"/>
              <a:t>или декомпенсации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пережить сильные эмоции (человек считает, что физическая боль поможет легче перенести психологическую);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испытать </a:t>
            </a:r>
            <a:r>
              <a:rPr lang="ru-RU" dirty="0"/>
              <a:t>хоть какие-то чувства (характерно для </a:t>
            </a:r>
            <a:r>
              <a:rPr lang="ru-RU" dirty="0" smtClean="0"/>
              <a:t>детей  </a:t>
            </a:r>
            <a:r>
              <a:rPr lang="ru-RU" dirty="0"/>
              <a:t>в глубокой депрессии, которые ничего не ощущают);</a:t>
            </a:r>
          </a:p>
          <a:p>
            <a:r>
              <a:rPr lang="ru-RU" dirty="0"/>
              <a:t>наказать себя (если </a:t>
            </a:r>
            <a:r>
              <a:rPr lang="ru-RU" dirty="0" smtClean="0"/>
              <a:t>ребенка </a:t>
            </a:r>
            <a:r>
              <a:rPr lang="ru-RU" dirty="0"/>
              <a:t>не отпускает чувство вины за совершенные действия или сказанные слова);</a:t>
            </a:r>
          </a:p>
          <a:p>
            <a:r>
              <a:rPr lang="ru-RU" dirty="0"/>
              <a:t>снять негативные переживания (раздражение, агрессию);</a:t>
            </a:r>
          </a:p>
          <a:p>
            <a:r>
              <a:rPr lang="ru-RU" dirty="0"/>
              <a:t>восстановить чувство контроля;</a:t>
            </a:r>
          </a:p>
          <a:p>
            <a:r>
              <a:rPr lang="ru-RU" dirty="0"/>
              <a:t>выразить суицидальные мысли и намерения, не воплощая их в реальность;</a:t>
            </a:r>
          </a:p>
          <a:p>
            <a:r>
              <a:rPr lang="ru-RU" dirty="0"/>
              <a:t>создать повод позаботиться о себе и собственном теле;</a:t>
            </a:r>
          </a:p>
          <a:p>
            <a:r>
              <a:rPr lang="ru-RU" dirty="0"/>
              <a:t>выразить то, что не удается передать словами.</a:t>
            </a:r>
          </a:p>
        </p:txBody>
      </p:sp>
    </p:spTree>
    <p:extLst>
      <p:ext uri="{BB962C8B-B14F-4D97-AF65-F5344CB8AC3E}">
        <p14:creationId xmlns:p14="http://schemas.microsoft.com/office/powerpoint/2010/main" val="2249402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Будем внимательны и заботливы к  детям.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u="sng" dirty="0"/>
              <a:t>ситуация не разрешится до тех пор, пока </a:t>
            </a:r>
            <a:r>
              <a:rPr lang="ru-RU" u="sng" dirty="0" err="1"/>
              <a:t>суицидент</a:t>
            </a:r>
            <a:r>
              <a:rPr lang="ru-RU" u="sng" dirty="0"/>
              <a:t> не адаптируется в жизни. </a:t>
            </a:r>
            <a:endParaRPr lang="ru-RU" u="sng" dirty="0" smtClean="0"/>
          </a:p>
          <a:p>
            <a:r>
              <a:rPr lang="ru-RU" u="sng" dirty="0" smtClean="0"/>
              <a:t>Поэтому необходимо, чтобы в школе были созданы безопасные, психологически комфортные условия. </a:t>
            </a:r>
            <a:endParaRPr lang="ru-RU" u="sng" dirty="0"/>
          </a:p>
          <a:p>
            <a:r>
              <a:rPr lang="ru-RU" u="sng" dirty="0" smtClean="0"/>
              <a:t>Дети, проявляющие суицидальные тенденции нуждаются в постоянной реабилитационной и поддерживающей помощи всех взрослых, находящихся в непосредственном контакте с ним. При этом данная тема особо конфиденциальна и требует профессионального подхода. 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525" y="2222500"/>
            <a:ext cx="4851400" cy="3638550"/>
          </a:xfrm>
        </p:spPr>
      </p:pic>
    </p:spTree>
    <p:extLst>
      <p:ext uri="{BB962C8B-B14F-4D97-AF65-F5344CB8AC3E}">
        <p14:creationId xmlns:p14="http://schemas.microsoft.com/office/powerpoint/2010/main" val="15213043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Цитаты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TM03457503[[fn=Цитаты]]</Template>
  <TotalTime>88</TotalTime>
  <Words>594</Words>
  <Application>Microsoft Office PowerPoint</Application>
  <PresentationFormat>Широкоэкранный</PresentationFormat>
  <Paragraphs>70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Century Gothic</vt:lpstr>
      <vt:lpstr>Wingdings 2</vt:lpstr>
      <vt:lpstr>Цитаты</vt:lpstr>
      <vt:lpstr>Маркеры суицидального поведения ребёнка. </vt:lpstr>
      <vt:lpstr>Общие понятия и различия. </vt:lpstr>
      <vt:lpstr>Маркеры поведения: Словесные</vt:lpstr>
      <vt:lpstr>   Поведенческие признаки. </vt:lpstr>
      <vt:lpstr>Ситуационные признаки:</vt:lpstr>
      <vt:lpstr>Сэлфхарм: Проявления</vt:lpstr>
      <vt:lpstr>Для чего дети могут использовать умышленное самоповреждение:</vt:lpstr>
      <vt:lpstr>Будем внимательны и заботливы к  детям.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Маркеры суицидального поведения ребёнка.</dc:title>
  <dc:creator>Наталья</dc:creator>
  <cp:lastModifiedBy>Наталья</cp:lastModifiedBy>
  <cp:revision>10</cp:revision>
  <dcterms:created xsi:type="dcterms:W3CDTF">2023-12-07T16:30:19Z</dcterms:created>
  <dcterms:modified xsi:type="dcterms:W3CDTF">2023-12-07T18:00:53Z</dcterms:modified>
</cp:coreProperties>
</file>