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Коронавирусная</a:t>
            </a:r>
            <a:r>
              <a:rPr lang="ru-RU" dirty="0" smtClean="0"/>
              <a:t> инфекция и меры профилактики простудных заболеваний</a:t>
            </a:r>
            <a:br>
              <a:rPr lang="ru-RU" dirty="0" smtClean="0"/>
            </a:br>
            <a:r>
              <a:rPr lang="ru-RU" dirty="0" smtClean="0"/>
              <a:t>(Грипп, ОРВИ)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Презентацию подготовила: педагог-организатор Савина Е.В.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66309" y="451944"/>
            <a:ext cx="10572000" cy="43497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ГБОУ СО «</a:t>
            </a:r>
            <a:r>
              <a:rPr lang="ru-RU" b="1" dirty="0" err="1" smtClean="0"/>
              <a:t>Асбестовская</a:t>
            </a:r>
            <a:r>
              <a:rPr lang="ru-RU" b="1" dirty="0" smtClean="0"/>
              <a:t> школа-интернат»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6381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" y="106135"/>
            <a:ext cx="11512732" cy="66744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02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703" y="101291"/>
            <a:ext cx="5577707" cy="3184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26" y="298270"/>
            <a:ext cx="4576353" cy="64726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1" y="2969506"/>
            <a:ext cx="5877815" cy="3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52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7086" y="491204"/>
            <a:ext cx="10572000" cy="2971051"/>
          </a:xfrm>
        </p:spPr>
        <p:txBody>
          <a:bodyPr/>
          <a:lstStyle/>
          <a:p>
            <a:pPr algn="ctr"/>
            <a:r>
              <a:rPr lang="ru-RU" dirty="0" smtClean="0"/>
              <a:t>Будьте здоровы!</a:t>
            </a:r>
            <a:br>
              <a:rPr lang="ru-RU" dirty="0" smtClean="0"/>
            </a:b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605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Источники информации: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/>
              <a:t>1.</a:t>
            </a:r>
            <a:r>
              <a:rPr lang="en-US" sz="2000" dirty="0" smtClean="0"/>
              <a:t>https</a:t>
            </a:r>
            <a:r>
              <a:rPr lang="en-US" sz="2000" dirty="0"/>
              <a:t>://</a:t>
            </a:r>
            <a:r>
              <a:rPr lang="en-US" sz="2000" dirty="0" smtClean="0"/>
              <a:t>rospotrebnadzor.ru/about/info/news_time/news_details.php?ELEMENT_ID=13566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2.</a:t>
            </a:r>
            <a:r>
              <a:rPr lang="en-US" sz="2000" dirty="0"/>
              <a:t> https://urfix.ru/coronavirus-symptoms</a:t>
            </a:r>
            <a:r>
              <a:rPr lang="en-US" sz="2000" dirty="0" smtClean="0"/>
              <a:t>/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3.</a:t>
            </a:r>
            <a:r>
              <a:rPr lang="en-US" sz="2000" dirty="0"/>
              <a:t> https://</a:t>
            </a:r>
            <a:r>
              <a:rPr lang="en-US" sz="2000" dirty="0" smtClean="0"/>
              <a:t>karantin.zone/koronovirusnaya-infekciya-v-kitae.html</a:t>
            </a:r>
            <a:r>
              <a:rPr lang="ru-RU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10883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inherit"/>
              </a:rPr>
              <a:t>В Китае разразилась настоящая эпидемия, более 9 тысяч человек заражены новым типом </a:t>
            </a:r>
            <a:r>
              <a:rPr lang="ru-RU" sz="2400" dirty="0" err="1">
                <a:solidFill>
                  <a:schemeClr val="tx1"/>
                </a:solidFill>
                <a:latin typeface="inherit"/>
              </a:rPr>
              <a:t>коронавируса</a:t>
            </a:r>
            <a:r>
              <a:rPr lang="ru-RU" sz="2400" dirty="0">
                <a:solidFill>
                  <a:schemeClr val="tx1"/>
                </a:solidFill>
                <a:latin typeface="inherit"/>
              </a:rPr>
              <a:t> — 2019-nCoV. Более тысячи пациентов находятся в тяжелом состоянии, 213 летальных случаях насчитывается на 31 января 2020 года</a:t>
            </a:r>
            <a:r>
              <a:rPr lang="ru-RU" sz="2400" dirty="0" smtClean="0">
                <a:solidFill>
                  <a:schemeClr val="tx1"/>
                </a:solidFill>
                <a:latin typeface="inherit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latin typeface="inherit"/>
              </a:rPr>
            </a:br>
            <a:r>
              <a:rPr lang="ru-RU" sz="2400" dirty="0">
                <a:solidFill>
                  <a:schemeClr val="tx1"/>
                </a:solidFill>
                <a:latin typeface="inherit"/>
              </a:rPr>
              <a:t>Сообщается о вспышках заболевания и за пределами КНР: США, Япония, Германия, Франция, Канада, Южная Корея, Сингапур, Таиланд, Вьетнам, Непал, Австралия, Малайзия, Камбоджа. В </a:t>
            </a:r>
            <a:r>
              <a:rPr lang="ru-RU" sz="2400" dirty="0" smtClean="0">
                <a:solidFill>
                  <a:schemeClr val="tx1"/>
                </a:solidFill>
                <a:latin typeface="inherit"/>
              </a:rPr>
              <a:t>России зарегистрировано 2 случая, ведется работа по </a:t>
            </a:r>
            <a:r>
              <a:rPr lang="ru-RU" sz="2400" dirty="0" err="1" smtClean="0">
                <a:solidFill>
                  <a:schemeClr val="tx1"/>
                </a:solidFill>
                <a:latin typeface="inherit"/>
              </a:rPr>
              <a:t>лаколизации</a:t>
            </a:r>
            <a:r>
              <a:rPr lang="ru-RU" sz="2400" dirty="0" smtClean="0">
                <a:solidFill>
                  <a:schemeClr val="tx1"/>
                </a:solidFill>
                <a:latin typeface="inherit"/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19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712" y="978410"/>
            <a:ext cx="10571998" cy="970450"/>
          </a:xfrm>
        </p:spPr>
        <p:txBody>
          <a:bodyPr/>
          <a:lstStyle/>
          <a:p>
            <a:r>
              <a:rPr lang="ru-RU" sz="2000" dirty="0" err="1"/>
              <a:t>Коронавирусы</a:t>
            </a:r>
            <a:r>
              <a:rPr lang="ru-RU" sz="2000" dirty="0"/>
              <a:t> (лат. </a:t>
            </a:r>
            <a:r>
              <a:rPr lang="ru-RU" sz="2000" dirty="0" err="1"/>
              <a:t>Coronaviridae</a:t>
            </a:r>
            <a:r>
              <a:rPr lang="ru-RU" sz="2000" dirty="0"/>
              <a:t>) – семейство вирусов, поражающее людей и животных: кошек, собак, крупный рогатый скот, птиц. Они вызывают острые респираторные заболевания и кишечные расстройства.</a:t>
            </a:r>
            <a:br>
              <a:rPr lang="ru-RU" sz="2000" dirty="0"/>
            </a:br>
            <a:r>
              <a:rPr lang="ru-RU" sz="2000" dirty="0"/>
              <a:t>На сегодняшний день насчитывается 37 видов вируса.</a:t>
            </a:r>
            <a:br>
              <a:rPr lang="ru-RU" sz="2000" dirty="0"/>
            </a:br>
            <a:r>
              <a:rPr lang="ru-RU" sz="2000" dirty="0"/>
              <a:t>Свое название </a:t>
            </a:r>
            <a:r>
              <a:rPr lang="ru-RU" sz="2000" dirty="0" err="1"/>
              <a:t>коронавирус</a:t>
            </a:r>
            <a:r>
              <a:rPr lang="ru-RU" sz="2000" dirty="0"/>
              <a:t> получил из-за ворсинок на оболочке, которые напоминают по форме солнечную корону во время затмения.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1942" y="2222500"/>
            <a:ext cx="7245531" cy="422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3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001" y="264781"/>
            <a:ext cx="4981199" cy="5987973"/>
          </a:xfrm>
        </p:spPr>
        <p:txBody>
          <a:bodyPr/>
          <a:lstStyle/>
          <a:p>
            <a:pPr fontAlgn="base"/>
            <a:r>
              <a:rPr lang="ru-RU" sz="2400" dirty="0" err="1">
                <a:solidFill>
                  <a:schemeClr val="tx1"/>
                </a:solidFill>
                <a:latin typeface="inherit"/>
              </a:rPr>
              <a:t>Коронавирус</a:t>
            </a:r>
            <a:r>
              <a:rPr lang="ru-RU" sz="2400" dirty="0">
                <a:solidFill>
                  <a:schemeClr val="tx1"/>
                </a:solidFill>
                <a:latin typeface="inherit"/>
              </a:rPr>
              <a:t> передается от человека к человеку и от животного. Основной пик активности вируса приходится на зиму и раннюю весну, но и в остальное время года он не дремлет.</a:t>
            </a:r>
            <a:br>
              <a:rPr lang="ru-RU" sz="2400" dirty="0">
                <a:solidFill>
                  <a:schemeClr val="tx1"/>
                </a:solidFill>
                <a:latin typeface="inherit"/>
              </a:rPr>
            </a:br>
            <a:r>
              <a:rPr lang="ru-RU" sz="2400" dirty="0">
                <a:solidFill>
                  <a:schemeClr val="tx1"/>
                </a:solidFill>
                <a:latin typeface="inherit"/>
              </a:rPr>
              <a:t>Заразиться можно при тесном и продолжительном контакте с носителем вируса. </a:t>
            </a:r>
            <a:r>
              <a:rPr lang="ru-RU" sz="2400" dirty="0" err="1">
                <a:solidFill>
                  <a:schemeClr val="tx1"/>
                </a:solidFill>
                <a:latin typeface="inherit"/>
              </a:rPr>
              <a:t>Коронавирус</a:t>
            </a:r>
            <a:r>
              <a:rPr lang="ru-RU" sz="2400" dirty="0">
                <a:solidFill>
                  <a:schemeClr val="tx1"/>
                </a:solidFill>
                <a:latin typeface="inherit"/>
              </a:rPr>
              <a:t> передается воздушно-капельным и контактным путями.</a:t>
            </a:r>
            <a:br>
              <a:rPr lang="ru-RU" sz="2400" dirty="0">
                <a:solidFill>
                  <a:schemeClr val="tx1"/>
                </a:solidFill>
                <a:latin typeface="inherit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95" y="639392"/>
            <a:ext cx="5715157" cy="523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43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90" y="1007997"/>
            <a:ext cx="11904617" cy="970450"/>
          </a:xfrm>
        </p:spPr>
        <p:txBody>
          <a:bodyPr/>
          <a:lstStyle/>
          <a:p>
            <a:r>
              <a:rPr lang="ru-RU" sz="1800" dirty="0" err="1" smtClean="0"/>
              <a:t>Коронавирус</a:t>
            </a:r>
            <a:r>
              <a:rPr lang="ru-RU" sz="1800" dirty="0"/>
              <a:t>: первые симптомы — инкубационный период</a:t>
            </a:r>
            <a:br>
              <a:rPr lang="ru-RU" sz="1800" dirty="0"/>
            </a:br>
            <a:r>
              <a:rPr lang="ru-RU" sz="1800" dirty="0"/>
              <a:t>На начальных этапах, во время инкубационного периода, который длится от 2 до 7 дней, у человека могут проявляться следующие симптомы:</a:t>
            </a:r>
            <a:br>
              <a:rPr lang="ru-RU" sz="1800" dirty="0"/>
            </a:br>
            <a:r>
              <a:rPr lang="ru-RU" sz="1800" dirty="0"/>
              <a:t>Общее недомогание;</a:t>
            </a:r>
            <a:br>
              <a:rPr lang="ru-RU" sz="1800" dirty="0"/>
            </a:br>
            <a:r>
              <a:rPr lang="ru-RU" sz="1800" dirty="0"/>
              <a:t>Ломка костей.</a:t>
            </a:r>
            <a:br>
              <a:rPr lang="ru-RU" sz="1800" dirty="0"/>
            </a:br>
            <a:r>
              <a:rPr lang="ru-RU" sz="1800" dirty="0"/>
              <a:t>Зачастую, новый вид </a:t>
            </a:r>
            <a:r>
              <a:rPr lang="ru-RU" sz="1800" dirty="0" err="1"/>
              <a:t>коронавируса</a:t>
            </a:r>
            <a:r>
              <a:rPr lang="ru-RU" sz="1800" dirty="0"/>
              <a:t> 2019-nCoV во время инкубационного периода не имеет симптомов вовсе, что осложняет его диагностику на начальных этапах.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8697" y="2222500"/>
            <a:ext cx="7114903" cy="395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53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001" y="470263"/>
            <a:ext cx="10572000" cy="5320937"/>
          </a:xfrm>
        </p:spPr>
        <p:txBody>
          <a:bodyPr/>
          <a:lstStyle/>
          <a:p>
            <a:r>
              <a:rPr lang="ru-RU" sz="2000" dirty="0">
                <a:solidFill>
                  <a:schemeClr val="bg1"/>
                </a:solidFill>
              </a:rPr>
              <a:t>Острая фаза </a:t>
            </a:r>
            <a:r>
              <a:rPr lang="ru-RU" sz="2000" dirty="0" err="1">
                <a:solidFill>
                  <a:schemeClr val="bg1"/>
                </a:solidFill>
              </a:rPr>
              <a:t>коронавируса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/>
              <a:t>После инкубационного периода наступает острая фаза </a:t>
            </a:r>
            <a:r>
              <a:rPr lang="ru-RU" sz="2000" dirty="0" err="1"/>
              <a:t>коронавируса</a:t>
            </a:r>
            <a:r>
              <a:rPr lang="ru-RU" sz="2000" dirty="0"/>
              <a:t> и у человека появляются следующие симптомы:</a:t>
            </a:r>
            <a:br>
              <a:rPr lang="ru-RU" sz="2000" dirty="0"/>
            </a:br>
            <a:r>
              <a:rPr lang="ru-RU" sz="2000" dirty="0"/>
              <a:t>Высокая температура (38-39 градусов);</a:t>
            </a:r>
            <a:br>
              <a:rPr lang="ru-RU" sz="2000" dirty="0"/>
            </a:br>
            <a:r>
              <a:rPr lang="ru-RU" sz="2000" dirty="0"/>
              <a:t>Кашель;</a:t>
            </a:r>
            <a:br>
              <a:rPr lang="ru-RU" sz="2000" dirty="0"/>
            </a:br>
            <a:r>
              <a:rPr lang="ru-RU" sz="2000" dirty="0"/>
              <a:t>Насморк;</a:t>
            </a:r>
            <a:br>
              <a:rPr lang="ru-RU" sz="2000" dirty="0"/>
            </a:br>
            <a:r>
              <a:rPr lang="ru-RU" sz="2000" dirty="0"/>
              <a:t>Першение и боль в горле;</a:t>
            </a:r>
            <a:br>
              <a:rPr lang="ru-RU" sz="2000" dirty="0"/>
            </a:br>
            <a:r>
              <a:rPr lang="ru-RU" sz="2000" dirty="0"/>
              <a:t>Сильный озноб;</a:t>
            </a:r>
            <a:br>
              <a:rPr lang="ru-RU" sz="2000" dirty="0"/>
            </a:br>
            <a:r>
              <a:rPr lang="ru-RU" sz="2000" dirty="0"/>
              <a:t>Лихорадка;</a:t>
            </a:r>
            <a:br>
              <a:rPr lang="ru-RU" sz="2000" dirty="0"/>
            </a:br>
            <a:r>
              <a:rPr lang="ru-RU" sz="2000" dirty="0"/>
              <a:t>Усложненное дыхание;</a:t>
            </a:r>
            <a:br>
              <a:rPr lang="ru-RU" sz="2000" dirty="0"/>
            </a:br>
            <a:r>
              <a:rPr lang="ru-RU" sz="2000" dirty="0"/>
              <a:t>Симптомы интоксикации: </a:t>
            </a:r>
            <a:br>
              <a:rPr lang="ru-RU" sz="2000" dirty="0"/>
            </a:br>
            <a:r>
              <a:rPr lang="ru-RU" sz="2000" dirty="0"/>
              <a:t>Слабость;</a:t>
            </a:r>
            <a:br>
              <a:rPr lang="ru-RU" sz="2000" dirty="0"/>
            </a:br>
            <a:r>
              <a:rPr lang="ru-RU" sz="2000" dirty="0"/>
              <a:t>Головокружение;</a:t>
            </a:r>
            <a:br>
              <a:rPr lang="ru-RU" sz="2000" dirty="0"/>
            </a:br>
            <a:r>
              <a:rPr lang="ru-RU" sz="2000" dirty="0"/>
              <a:t>Головная боль;</a:t>
            </a:r>
            <a:br>
              <a:rPr lang="ru-RU" sz="2000" dirty="0"/>
            </a:br>
            <a:r>
              <a:rPr lang="ru-RU" sz="2000" dirty="0"/>
              <a:t>Тошнота;</a:t>
            </a:r>
            <a:br>
              <a:rPr lang="ru-RU" sz="2000" dirty="0"/>
            </a:br>
            <a:r>
              <a:rPr lang="ru-RU" sz="2000" dirty="0"/>
              <a:t>Потеря аппетита.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987" y="2671481"/>
            <a:ext cx="5459347" cy="363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9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5168" y="2744770"/>
            <a:ext cx="10572000" cy="2971051"/>
          </a:xfrm>
        </p:spPr>
        <p:txBody>
          <a:bodyPr/>
          <a:lstStyle/>
          <a:p>
            <a:r>
              <a:rPr lang="ru-RU" sz="2000" dirty="0">
                <a:solidFill>
                  <a:schemeClr val="bg1"/>
                </a:solidFill>
              </a:rPr>
              <a:t>Тяжелая стадия </a:t>
            </a:r>
            <a:r>
              <a:rPr lang="ru-RU" sz="2000" dirty="0" err="1">
                <a:solidFill>
                  <a:schemeClr val="bg1"/>
                </a:solidFill>
              </a:rPr>
              <a:t>коронавируса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Через несколько дней </a:t>
            </a:r>
            <a:r>
              <a:rPr lang="ru-RU" sz="2000" dirty="0" err="1"/>
              <a:t>коронавирус</a:t>
            </a:r>
            <a:r>
              <a:rPr lang="ru-RU" sz="2000" dirty="0"/>
              <a:t> 2019-nCoV перетекает в тяжелую стадию. У пациента начинается пневмония.</a:t>
            </a:r>
            <a:br>
              <a:rPr lang="ru-RU" sz="2000" dirty="0"/>
            </a:br>
            <a:r>
              <a:rPr lang="ru-RU" sz="2000" dirty="0"/>
              <a:t>Симптомы </a:t>
            </a:r>
            <a:r>
              <a:rPr lang="ru-RU" sz="2000" dirty="0" err="1"/>
              <a:t>коронавируса</a:t>
            </a:r>
            <a:r>
              <a:rPr lang="ru-RU" sz="2000" dirty="0"/>
              <a:t> в тяжелой стадии:</a:t>
            </a:r>
            <a:br>
              <a:rPr lang="ru-RU" sz="2000" dirty="0"/>
            </a:br>
            <a:r>
              <a:rPr lang="ru-RU" sz="2000" dirty="0"/>
              <a:t>Сильный кашель (зачастую мокрый, реже — сухой);</a:t>
            </a:r>
            <a:br>
              <a:rPr lang="ru-RU" sz="2000" dirty="0"/>
            </a:br>
            <a:r>
              <a:rPr lang="ru-RU" sz="2000" dirty="0"/>
              <a:t>Боль в грудной клетке;</a:t>
            </a:r>
            <a:br>
              <a:rPr lang="ru-RU" sz="2000" dirty="0"/>
            </a:br>
            <a:r>
              <a:rPr lang="ru-RU" sz="2000" dirty="0"/>
              <a:t>Сильная отдышка;</a:t>
            </a:r>
            <a:br>
              <a:rPr lang="ru-RU" sz="2000" dirty="0"/>
            </a:br>
            <a:r>
              <a:rPr lang="ru-RU" sz="2000" dirty="0"/>
              <a:t>Жидкость в легких;</a:t>
            </a:r>
            <a:br>
              <a:rPr lang="ru-RU" sz="2000" dirty="0"/>
            </a:br>
            <a:r>
              <a:rPr lang="ru-RU" sz="2000" dirty="0"/>
              <a:t>Затрудненное дыхание;</a:t>
            </a:r>
            <a:br>
              <a:rPr lang="ru-RU" sz="2000" dirty="0"/>
            </a:br>
            <a:r>
              <a:rPr lang="ru-RU" sz="2000" dirty="0"/>
              <a:t>Тахикардия;</a:t>
            </a:r>
            <a:br>
              <a:rPr lang="ru-RU" sz="2000" dirty="0"/>
            </a:br>
            <a:r>
              <a:rPr lang="ru-RU" sz="2000" dirty="0"/>
              <a:t>Расстройство желудка;</a:t>
            </a:r>
            <a:br>
              <a:rPr lang="ru-RU" sz="2000" dirty="0"/>
            </a:br>
            <a:r>
              <a:rPr lang="ru-RU" sz="2000" dirty="0"/>
              <a:t>Диарея;</a:t>
            </a:r>
            <a:br>
              <a:rPr lang="ru-RU" sz="2000" dirty="0"/>
            </a:br>
            <a:r>
              <a:rPr lang="ru-RU" sz="2000" dirty="0"/>
              <a:t>Боль в животе.</a:t>
            </a:r>
            <a:br>
              <a:rPr lang="ru-RU" sz="2000" dirty="0"/>
            </a:br>
            <a:r>
              <a:rPr lang="ru-RU" sz="2000" dirty="0"/>
              <a:t>Иммунитет от действий вируса сильно ослабевает, что приводит к обострению хронических заболеваний.</a:t>
            </a:r>
          </a:p>
        </p:txBody>
      </p:sp>
    </p:spTree>
    <p:extLst>
      <p:ext uri="{BB962C8B-B14F-4D97-AF65-F5344CB8AC3E}">
        <p14:creationId xmlns:p14="http://schemas.microsoft.com/office/powerpoint/2010/main" val="30455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9041" y="3452118"/>
            <a:ext cx="10572000" cy="297105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На сегодняшний день нет эффективного лекарства для борьбы с вирусом 2019-nCoV, поэтому крайне важно соблюдать профилактические меры, чтобы защитить себя и своих близких.</a:t>
            </a:r>
            <a:br>
              <a:rPr lang="ru-RU" sz="1600" dirty="0"/>
            </a:br>
            <a:r>
              <a:rPr lang="ru-RU" sz="2800" dirty="0">
                <a:solidFill>
                  <a:schemeClr val="bg1"/>
                </a:solidFill>
              </a:rPr>
              <a:t>Профилактика </a:t>
            </a:r>
            <a:r>
              <a:rPr lang="ru-RU" sz="2800" dirty="0" err="1">
                <a:solidFill>
                  <a:schemeClr val="bg1"/>
                </a:solidFill>
              </a:rPr>
              <a:t>коронавируса</a:t>
            </a:r>
            <a:r>
              <a:rPr lang="ru-RU" sz="2800" dirty="0">
                <a:solidFill>
                  <a:schemeClr val="bg1"/>
                </a:solidFill>
              </a:rPr>
              <a:t>: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*</a:t>
            </a:r>
            <a:r>
              <a:rPr lang="ru-RU" sz="2000" dirty="0" smtClean="0"/>
              <a:t>Избегать </a:t>
            </a:r>
            <a:r>
              <a:rPr lang="ru-RU" sz="2000" dirty="0"/>
              <a:t>тесных замкнутых пространств с большим скоплением людей: метро, общественный транспорт, торговые центры;</a:t>
            </a:r>
            <a:br>
              <a:rPr lang="ru-RU" sz="2000" dirty="0"/>
            </a:br>
            <a:r>
              <a:rPr lang="ru-RU" sz="2000" dirty="0" smtClean="0"/>
              <a:t>*Ограничить </a:t>
            </a:r>
            <a:r>
              <a:rPr lang="ru-RU" sz="2000" dirty="0" err="1"/>
              <a:t>контактирование</a:t>
            </a:r>
            <a:r>
              <a:rPr lang="ru-RU" sz="2000" dirty="0"/>
              <a:t> с людьми, особенно если среди них есть те, кто был или контактировал с теми, кто был в городе Ухань, являющемся эпицентром эпидемии, или другими городами, в которых была зафиксирована вспышка;</a:t>
            </a:r>
            <a:br>
              <a:rPr lang="ru-RU" sz="2000" dirty="0"/>
            </a:br>
            <a:r>
              <a:rPr lang="ru-RU" sz="2000" dirty="0" smtClean="0"/>
              <a:t>*Отказаться </a:t>
            </a:r>
            <a:r>
              <a:rPr lang="ru-RU" sz="2000" dirty="0"/>
              <a:t>от полетов на самолетах, так как ограниченное пространство и компания из часто путешествующих людей – идеальные условия для распространения вируса;</a:t>
            </a:r>
            <a:br>
              <a:rPr lang="ru-RU" sz="2000" dirty="0"/>
            </a:br>
            <a:r>
              <a:rPr lang="ru-RU" sz="2000" dirty="0" smtClean="0"/>
              <a:t>*Стараться </a:t>
            </a:r>
            <a:r>
              <a:rPr lang="ru-RU" sz="2000" dirty="0"/>
              <a:t>не касаться окружающих предметов в общественных местах;</a:t>
            </a:r>
            <a:br>
              <a:rPr lang="ru-RU" sz="2000" dirty="0"/>
            </a:br>
            <a:r>
              <a:rPr lang="ru-RU" sz="2000" dirty="0" smtClean="0"/>
              <a:t>*Чаще </a:t>
            </a:r>
            <a:r>
              <a:rPr lang="ru-RU" sz="2000" dirty="0"/>
              <a:t>мыть руки с применением антибактериальных средств;</a:t>
            </a:r>
            <a:br>
              <a:rPr lang="ru-RU" sz="2000" dirty="0"/>
            </a:br>
            <a:r>
              <a:rPr lang="ru-RU" sz="2000" dirty="0" smtClean="0"/>
              <a:t>*Не </a:t>
            </a:r>
            <a:r>
              <a:rPr lang="ru-RU" sz="2000" dirty="0"/>
              <a:t>подносить руки к губам, носу и не тереть глаза;</a:t>
            </a:r>
            <a:br>
              <a:rPr lang="ru-RU" sz="2000" dirty="0"/>
            </a:br>
            <a:r>
              <a:rPr lang="ru-RU" sz="2000" dirty="0" smtClean="0"/>
              <a:t>*Чаще </a:t>
            </a:r>
            <a:r>
              <a:rPr lang="ru-RU" sz="2000" dirty="0"/>
              <a:t>проветривать воздух в помещениях, чтобы снизить уровень концентрации вирусных клеток;</a:t>
            </a:r>
            <a:br>
              <a:rPr lang="ru-RU" sz="2000" dirty="0"/>
            </a:br>
            <a:r>
              <a:rPr lang="ru-RU" sz="2000" dirty="0" smtClean="0"/>
              <a:t>*В </a:t>
            </a:r>
            <a:r>
              <a:rPr lang="ru-RU" sz="2000" dirty="0"/>
              <a:t>случае возникновения симптомов ОРВИ следует незамедлительно обратиться в медицинское учреждение для обследования.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4108214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463" y="444137"/>
            <a:ext cx="11956868" cy="7167154"/>
          </a:xfrm>
        </p:spPr>
        <p:txBody>
          <a:bodyPr/>
          <a:lstStyle/>
          <a:p>
            <a:pPr algn="ctr"/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2800" dirty="0" smtClean="0">
                <a:solidFill>
                  <a:schemeClr val="bg1"/>
                </a:solidFill>
              </a:rPr>
              <a:t>Профилактика гриппа и ОРВИ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1800" dirty="0" smtClean="0"/>
              <a:t>Обеспечение </a:t>
            </a:r>
            <a:r>
              <a:rPr lang="ru-RU" sz="1800" dirty="0"/>
              <a:t>соблюдения правил личной гигиены, в том числе</a:t>
            </a:r>
            <a:r>
              <a:rPr lang="ru-RU" sz="1800" dirty="0" smtClean="0"/>
              <a:t>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 соблюдение режима дня (достаточный сон, прогулки на свежем воздухе, избегать физических и умственных перегрузок</a:t>
            </a:r>
            <a:r>
              <a:rPr lang="ru-RU" sz="1800" dirty="0" smtClean="0"/>
              <a:t>);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 избегать как переохлаждений, так и перегревания детей, особенно младшего возраста</a:t>
            </a:r>
            <a:r>
              <a:rPr lang="ru-RU" sz="1800" dirty="0" smtClean="0"/>
              <a:t>;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 регулярно и тщательно мыть руки с мылом</a:t>
            </a:r>
            <a:r>
              <a:rPr lang="ru-RU" sz="1800" dirty="0" smtClean="0"/>
              <a:t>;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 использовать индивидуальные или одноразовые полотенца</a:t>
            </a:r>
            <a:r>
              <a:rPr lang="ru-RU" sz="1800" dirty="0" smtClean="0"/>
              <a:t>;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 во время кашля и чихания прикрывать рот и нос одноразовыми платками</a:t>
            </a:r>
            <a:r>
              <a:rPr lang="ru-RU" sz="1800" dirty="0" smtClean="0"/>
              <a:t>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Проведение регулярного проветривания и влажной уборки помещения, в котором находится ребенок и квартиры в целом</a:t>
            </a:r>
            <a:r>
              <a:rPr lang="ru-RU" sz="1800" dirty="0" smtClean="0"/>
              <a:t>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Проведение закаливающих мероприятий (обливание ног водой комнатной температуры на ночь; для детей младшего возраста - пребывание без одежды в условиях комнатной температуры при отсутствии сквозняков в течение нескольких минут перед кормлением</a:t>
            </a:r>
            <a:r>
              <a:rPr lang="ru-RU" sz="1800" dirty="0" smtClean="0"/>
              <a:t>)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Проведение неспецифической профилактики простудных заболеваний</a:t>
            </a:r>
            <a:br>
              <a:rPr lang="ru-RU" sz="1800" dirty="0"/>
            </a:br>
            <a:r>
              <a:rPr lang="ru-RU" sz="1800" dirty="0"/>
              <a:t> (с использованием препаратов </a:t>
            </a:r>
            <a:r>
              <a:rPr lang="ru-RU" sz="1800" dirty="0" err="1"/>
              <a:t>арбидол</a:t>
            </a:r>
            <a:r>
              <a:rPr lang="ru-RU" sz="1800" dirty="0"/>
              <a:t>, аскорбиновая кислота, </a:t>
            </a:r>
            <a:r>
              <a:rPr lang="ru-RU" sz="1800" dirty="0" err="1"/>
              <a:t>анаферон</a:t>
            </a:r>
            <a:r>
              <a:rPr lang="ru-RU" sz="1800" dirty="0"/>
              <a:t>, и др. (в соответствии с инструкцией по применению, при отсутствии противопоказаний</a:t>
            </a:r>
            <a:r>
              <a:rPr lang="ru-RU" sz="1800" dirty="0" smtClean="0"/>
              <a:t>).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ПРИ ПЕРВЫХ ПРИЗНАКАХ ЗАБОЛЕВАНИЯ</a:t>
            </a:r>
            <a:r>
              <a:rPr lang="ru-RU" sz="1800" dirty="0" smtClean="0"/>
              <a:t>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 Изолировать ребенка от других детей (членов семьи</a:t>
            </a:r>
            <a:r>
              <a:rPr lang="ru-RU" sz="1800" dirty="0" smtClean="0"/>
              <a:t>).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 Вызвать врача</a:t>
            </a:r>
            <a:r>
              <a:rPr lang="ru-RU" sz="1800" dirty="0" smtClean="0"/>
              <a:t>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 Исключить пребывание ребенка в организованном коллективе.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73674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97</TotalTime>
  <Words>165</Words>
  <Application>Microsoft Office PowerPoint</Application>
  <PresentationFormat>Широкоэкранный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inherit</vt:lpstr>
      <vt:lpstr>Wingdings 2</vt:lpstr>
      <vt:lpstr>Цитаты</vt:lpstr>
      <vt:lpstr>Коронавирусная инфекция и меры профилактики простудных заболеваний (Грипп, ОРВИ)</vt:lpstr>
      <vt:lpstr>В Китае разразилась настоящая эпидемия, более 9 тысяч человек заражены новым типом коронавируса — 2019-nCoV. Более тысячи пациентов находятся в тяжелом состоянии, 213 летальных случаях насчитывается на 31 января 2020 года. Сообщается о вспышках заболевания и за пределами КНР: США, Япония, Германия, Франция, Канада, Южная Корея, Сингапур, Таиланд, Вьетнам, Непал, Австралия, Малайзия, Камбоджа. В России зарегистрировано 2 случая, ведется работа по лаколизации.</vt:lpstr>
      <vt:lpstr>Коронавирусы (лат. Coronaviridae) – семейство вирусов, поражающее людей и животных: кошек, собак, крупный рогатый скот, птиц. Они вызывают острые респираторные заболевания и кишечные расстройства. На сегодняшний день насчитывается 37 видов вируса. Свое название коронавирус получил из-за ворсинок на оболочке, которые напоминают по форме солнечную корону во время затмения.</vt:lpstr>
      <vt:lpstr>Коронавирус передается от человека к человеку и от животного. Основной пик активности вируса приходится на зиму и раннюю весну, но и в остальное время года он не дремлет. Заразиться можно при тесном и продолжительном контакте с носителем вируса. Коронавирус передается воздушно-капельным и контактным путями. </vt:lpstr>
      <vt:lpstr>Коронавирус: первые симптомы — инкубационный период На начальных этапах, во время инкубационного периода, который длится от 2 до 7 дней, у человека могут проявляться следующие симптомы: Общее недомогание; Ломка костей. Зачастую, новый вид коронавируса 2019-nCoV во время инкубационного периода не имеет симптомов вовсе, что осложняет его диагностику на начальных этапах.</vt:lpstr>
      <vt:lpstr>Острая фаза коронавируса После инкубационного периода наступает острая фаза коронавируса и у человека появляются следующие симптомы: Высокая температура (38-39 градусов); Кашель; Насморк; Першение и боль в горле; Сильный озноб; Лихорадка; Усложненное дыхание; Симптомы интоксикации:  Слабость; Головокружение; Головная боль; Тошнота; Потеря аппетита.</vt:lpstr>
      <vt:lpstr>Тяжелая стадия коронавируса Через несколько дней коронавирус 2019-nCoV перетекает в тяжелую стадию. У пациента начинается пневмония. Симптомы коронавируса в тяжелой стадии: Сильный кашель (зачастую мокрый, реже — сухой); Боль в грудной клетке; Сильная отдышка; Жидкость в легких; Затрудненное дыхание; Тахикардия; Расстройство желудка; Диарея; Боль в животе. Иммунитет от действий вируса сильно ослабевает, что приводит к обострению хронических заболеваний.</vt:lpstr>
      <vt:lpstr>На сегодняшний день нет эффективного лекарства для борьбы с вирусом 2019-nCoV, поэтому крайне важно соблюдать профилактические меры, чтобы защитить себя и своих близких. Профилактика коронавируса: *Избегать тесных замкнутых пространств с большим скоплением людей: метро, общественный транспорт, торговые центры; *Ограничить контактирование с людьми, особенно если среди них есть те, кто был или контактировал с теми, кто был в городе Ухань, являющемся эпицентром эпидемии, или другими городами, в которых была зафиксирована вспышка; *Отказаться от полетов на самолетах, так как ограниченное пространство и компания из часто путешествующих людей – идеальные условия для распространения вируса; *Стараться не касаться окружающих предметов в общественных местах; *Чаще мыть руки с применением антибактериальных средств; *Не подносить руки к губам, носу и не тереть глаза; *Чаще проветривать воздух в помещениях, чтобы снизить уровень концентрации вирусных клеток; *В случае возникновения симптомов ОРВИ следует незамедлительно обратиться в медицинское учреждение для обследования.</vt:lpstr>
      <vt:lpstr>   Профилактика гриппа и ОРВИ Обеспечение соблюдения правил личной гигиены, в том числе: - соблюдение режима дня (достаточный сон, прогулки на свежем воздухе, избегать физических и умственных перегрузок); - избегать как переохлаждений, так и перегревания детей, особенно младшего возраста; - регулярно и тщательно мыть руки с мылом; - использовать индивидуальные или одноразовые полотенца; - во время кашля и чихания прикрывать рот и нос одноразовыми платками. Проведение регулярного проветривания и влажной уборки помещения, в котором находится ребенок и квартиры в целом. Проведение закаливающих мероприятий (обливание ног водой комнатной температуры на ночь; для детей младшего возраста - пребывание без одежды в условиях комнатной температуры при отсутствии сквозняков в течение нескольких минут перед кормлением) Проведение неспецифической профилактики простудных заболеваний  (с использованием препаратов арбидол, аскорбиновая кислота, анаферон, и др. (в соответствии с инструкцией по применению, при отсутствии противопоказаний). ПРИ ПЕРВЫХ ПРИЗНАКАХ ЗАБОЛЕВАНИЯ: - Изолировать ребенка от других детей (членов семьи). - Вызвать врача. - Исключить пребывание ребенка в организованном коллективе.    </vt:lpstr>
      <vt:lpstr>Презентация PowerPoint</vt:lpstr>
      <vt:lpstr>Презентация PowerPoint</vt:lpstr>
      <vt:lpstr>Будьте здоровы! Спасибо за внимание!</vt:lpstr>
      <vt:lpstr>Источники информации: 1.https://rospotrebnadzor.ru/about/info/news_time/news_details.php?ELEMENT_ID=13566. 2. https://urfix.ru/coronavirus-symptoms/. 3. https://karantin.zone/koronovirusnaya-infekciya-v-kitae.html.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Коронавирусная инфекция и меры профилактики простудных заболеваний (Грипп, ОРВИ)</dc:title>
  <dc:creator>Dell</dc:creator>
  <cp:lastModifiedBy>Dell</cp:lastModifiedBy>
  <cp:revision>6</cp:revision>
  <dcterms:created xsi:type="dcterms:W3CDTF">2020-02-05T04:15:03Z</dcterms:created>
  <dcterms:modified xsi:type="dcterms:W3CDTF">2020-02-05T05:52:35Z</dcterms:modified>
</cp:coreProperties>
</file>