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  <p:sldMasterId id="2147483747" r:id="rId2"/>
  </p:sldMasterIdLst>
  <p:notesMasterIdLst>
    <p:notesMasterId r:id="rId25"/>
  </p:notesMasterIdLst>
  <p:sldIdLst>
    <p:sldId id="256" r:id="rId3"/>
    <p:sldId id="331" r:id="rId4"/>
    <p:sldId id="357" r:id="rId5"/>
    <p:sldId id="332" r:id="rId6"/>
    <p:sldId id="334" r:id="rId7"/>
    <p:sldId id="340" r:id="rId8"/>
    <p:sldId id="337" r:id="rId9"/>
    <p:sldId id="335" r:id="rId10"/>
    <p:sldId id="362" r:id="rId11"/>
    <p:sldId id="346" r:id="rId12"/>
    <p:sldId id="338" r:id="rId13"/>
    <p:sldId id="351" r:id="rId14"/>
    <p:sldId id="350" r:id="rId15"/>
    <p:sldId id="353" r:id="rId16"/>
    <p:sldId id="358" r:id="rId17"/>
    <p:sldId id="348" r:id="rId18"/>
    <p:sldId id="347" r:id="rId19"/>
    <p:sldId id="345" r:id="rId20"/>
    <p:sldId id="343" r:id="rId21"/>
    <p:sldId id="349" r:id="rId22"/>
    <p:sldId id="336" r:id="rId23"/>
    <p:sldId id="313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000" autoAdjust="0"/>
    <p:restoredTop sz="94660"/>
  </p:normalViewPr>
  <p:slideViewPr>
    <p:cSldViewPr>
      <p:cViewPr>
        <p:scale>
          <a:sx n="100" d="100"/>
          <a:sy n="100" d="100"/>
        </p:scale>
        <p:origin x="-54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0" d="100"/>
        <a:sy n="6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696444-C113-482B-A6FF-CA7572E1AF8D}" type="datetimeFigureOut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2E115B-A8EB-4A00-96EC-0177725322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1330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7EEE4A-9938-4FFC-BA04-C3A191E21D39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97FA02-CC5E-4558-BF8A-286B1620AFC3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1E1C6-C3DE-4088-99A8-FED0770F6A53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A7EEE4A-9938-4FFC-BA04-C3A191E21D39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BC743A-3645-4A79-94EE-F98B12476813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F41DB-EBC4-4362-9A72-E39902A0CC43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41A930-64AA-49B7-9D6B-98F7F2C0587E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363493-9AD0-4C72-825A-D21DAD1E95B1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59D97-D38F-4BBB-B88B-33F867478D0E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1DFA82-727F-48A0-A8B5-5B555F0A584C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0B6F1-6A05-45DB-BC49-BA8571D46367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FBC743A-3645-4A79-94EE-F98B12476813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02003-E1A5-4E7B-BF6A-42E186FF7A1C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 spd="slow">
    <p:dissolv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197FA02-CC5E-4558-BF8A-286B1620AFC3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A51E1C6-C3DE-4088-99A8-FED0770F6A53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F41DB-EBC4-4362-9A72-E39902A0CC43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B41A930-64AA-49B7-9D6B-98F7F2C0587E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363493-9AD0-4C72-825A-D21DAD1E95B1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FC59D97-D38F-4BBB-B88B-33F867478D0E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E1DFA82-727F-48A0-A8B5-5B555F0A584C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A80B6F1-6A05-45DB-BC49-BA8571D46367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1102003-E1A5-4E7B-BF6A-42E186FF7A1C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8E4843C-4CC8-4626-84A2-C4EA16897B41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  <p:sldLayoutId id="2147483745" r:id="rId10"/>
    <p:sldLayoutId id="2147483746" r:id="rId11"/>
  </p:sldLayoutIdLst>
  <p:transition spd="slow">
    <p:dissolve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8E4843C-4CC8-4626-84A2-C4EA16897B41}" type="datetime1">
              <a:rPr lang="ru-RU" smtClean="0"/>
              <a:pPr/>
              <a:t>20.04.2020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ransition spd="slow">
    <p:dissolve/>
  </p:transition>
  <p:hf hdr="0" ftr="0" dt="0"/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57158" y="980728"/>
            <a:ext cx="8098810" cy="2232248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      </a:t>
            </a:r>
            <a:r>
              <a:rPr lang="ru-RU" sz="4000" dirty="0" smtClean="0">
                <a:solidFill>
                  <a:schemeClr val="accent3">
                    <a:lumMod val="75000"/>
                  </a:schemeClr>
                </a:solidFill>
              </a:rPr>
              <a:t>Логопедическая</a:t>
            </a:r>
            <a:r>
              <a:rPr lang="ru-RU" sz="4000" dirty="0" smtClean="0">
                <a:solidFill>
                  <a:srgbClr val="002060"/>
                </a:solidFill>
              </a:rPr>
              <a:t>   работа      </a:t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smtClean="0">
                <a:solidFill>
                  <a:srgbClr val="002060"/>
                </a:solidFill>
              </a:rPr>
              <a:t>             в специальной              </a:t>
            </a:r>
            <a:br>
              <a:rPr lang="ru-RU" sz="4000" dirty="0" smtClean="0">
                <a:solidFill>
                  <a:srgbClr val="002060"/>
                </a:solidFill>
              </a:rPr>
            </a:br>
            <a:r>
              <a:rPr lang="ru-RU" sz="4000" dirty="0">
                <a:solidFill>
                  <a:srgbClr val="002060"/>
                </a:solidFill>
              </a:rPr>
              <a:t> </a:t>
            </a:r>
            <a:r>
              <a:rPr lang="ru-RU" sz="4000" dirty="0" smtClean="0">
                <a:solidFill>
                  <a:srgbClr val="002060"/>
                </a:solidFill>
              </a:rPr>
              <a:t>     коррекционной школе.</a:t>
            </a: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Arial Black" pitchFamily="34" charset="0"/>
                <a:ea typeface="FangSong" pitchFamily="49" charset="-122"/>
                <a:cs typeface="Arial" pitchFamily="34" charset="0"/>
              </a:rPr>
              <a:t> 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Arial Black" pitchFamily="34" charset="0"/>
              <a:ea typeface="FangSong" pitchFamily="49" charset="-122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4643446"/>
            <a:ext cx="7772400" cy="1071570"/>
          </a:xfrm>
        </p:spPr>
        <p:txBody>
          <a:bodyPr numCol="1">
            <a:normAutofit/>
          </a:bodyPr>
          <a:lstStyle/>
          <a:p>
            <a:pPr algn="ctr"/>
            <a:r>
              <a:rPr lang="ru-RU" dirty="0" smtClean="0"/>
              <a:t>                                      </a:t>
            </a:r>
          </a:p>
          <a:p>
            <a:pPr algn="ctr"/>
            <a:r>
              <a:rPr lang="ru-RU" sz="2100" b="1" dirty="0" smtClean="0">
                <a:solidFill>
                  <a:schemeClr val="accent3">
                    <a:lumMod val="50000"/>
                  </a:schemeClr>
                </a:solidFill>
                <a:latin typeface="FangSong" pitchFamily="49" charset="-122"/>
                <a:ea typeface="FangSong" pitchFamily="49" charset="-122"/>
              </a:rPr>
              <a:t>                         </a:t>
            </a:r>
            <a:r>
              <a:rPr lang="ru-RU" sz="2100" b="1" dirty="0" smtClean="0">
                <a:solidFill>
                  <a:srgbClr val="002060"/>
                </a:solidFill>
                <a:latin typeface="FangSong" pitchFamily="49" charset="-122"/>
                <a:ea typeface="FangSong" pitchFamily="49" charset="-122"/>
              </a:rPr>
              <a:t>Учитель-логопед </a:t>
            </a:r>
          </a:p>
          <a:p>
            <a:pPr algn="r"/>
            <a:r>
              <a:rPr lang="ru-RU" sz="2100" b="1" dirty="0" smtClean="0">
                <a:solidFill>
                  <a:srgbClr val="002060"/>
                </a:solidFill>
                <a:latin typeface="FangSong" pitchFamily="49" charset="-122"/>
                <a:ea typeface="FangSong" pitchFamily="49" charset="-122"/>
              </a:rPr>
              <a:t>ВКК Борисова Т.Г.</a:t>
            </a:r>
          </a:p>
          <a:p>
            <a:pPr algn="ctr"/>
            <a:endParaRPr lang="ru-RU" sz="2100" b="1" dirty="0" smtClean="0">
              <a:solidFill>
                <a:schemeClr val="accent3">
                  <a:lumMod val="50000"/>
                </a:schemeClr>
              </a:solidFill>
              <a:latin typeface="FangSong" pitchFamily="49" charset="-122"/>
              <a:ea typeface="FangSong" pitchFamily="49" charset="-122"/>
            </a:endParaRPr>
          </a:p>
          <a:p>
            <a:endParaRPr lang="ru-RU" sz="21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</a:t>
            </a:fld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764704"/>
            <a:ext cx="8183880" cy="108012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Нарушения письменной </a:t>
            </a:r>
            <a:r>
              <a:rPr lang="ru-RU" dirty="0" smtClean="0">
                <a:solidFill>
                  <a:srgbClr val="002060"/>
                </a:solidFill>
              </a:rPr>
              <a:t>речи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0604" y="2132856"/>
            <a:ext cx="816278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b="1" dirty="0" err="1">
                <a:solidFill>
                  <a:srgbClr val="002060"/>
                </a:solidFill>
              </a:rPr>
              <a:t>Дислексия</a:t>
            </a:r>
            <a:r>
              <a:rPr lang="ru-RU" b="1" dirty="0">
                <a:solidFill>
                  <a:srgbClr val="002060"/>
                </a:solidFill>
              </a:rPr>
              <a:t> – частичное специфическое нарушение процесса чтения.</a:t>
            </a:r>
          </a:p>
          <a:p>
            <a:pPr>
              <a:buFont typeface="Arial" charset="0"/>
              <a:buNone/>
            </a:pPr>
            <a:r>
              <a:rPr lang="ru-RU" b="1" dirty="0" err="1">
                <a:solidFill>
                  <a:srgbClr val="002060"/>
                </a:solidFill>
              </a:rPr>
              <a:t>Дисграфия</a:t>
            </a:r>
            <a:r>
              <a:rPr lang="ru-RU" b="1" dirty="0">
                <a:solidFill>
                  <a:srgbClr val="002060"/>
                </a:solidFill>
              </a:rPr>
              <a:t> – частичное специфическое нарушение процесса письма.</a:t>
            </a:r>
          </a:p>
          <a:p>
            <a:pPr>
              <a:buFont typeface="Arial" charset="0"/>
              <a:buNone/>
            </a:pPr>
            <a:r>
              <a:rPr lang="ru-RU" b="1" dirty="0">
                <a:solidFill>
                  <a:srgbClr val="002060"/>
                </a:solidFill>
              </a:rPr>
              <a:t>Аграфия – полная неспособность овладеть процессом письма или потеря этого навыка, проявляется в неосознании букв как графем.</a:t>
            </a:r>
            <a:br>
              <a:rPr lang="ru-RU" b="1" dirty="0">
                <a:solidFill>
                  <a:srgbClr val="002060"/>
                </a:solidFill>
              </a:rPr>
            </a:br>
            <a:r>
              <a:rPr lang="ru-RU" b="1" dirty="0">
                <a:solidFill>
                  <a:srgbClr val="002060"/>
                </a:solidFill>
              </a:rPr>
              <a:t>Алексия – полная неспособность овладения процессом чтения.</a:t>
            </a:r>
          </a:p>
        </p:txBody>
      </p:sp>
    </p:spTree>
    <p:extLst>
      <p:ext uri="{BB962C8B-B14F-4D97-AF65-F5344CB8AC3E}">
        <p14:creationId xmlns:p14="http://schemas.microsoft.com/office/powerpoint/2010/main" val="16633378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Занятия проводятся в 1 и 2 половину дня. Это индивидуальные занятия по коррекции звукопроизношения, по формированию речи, вызыванию первичных  произносительных навыков. Занятия проводятся и в подгруппах по 2 -4 человека. Это занятия по исправлению и профилактике </a:t>
            </a:r>
            <a:r>
              <a:rPr lang="ru-RU" sz="2400" b="1" dirty="0" err="1">
                <a:solidFill>
                  <a:srgbClr val="002060"/>
                </a:solidFill>
              </a:rPr>
              <a:t>дисграфии</a:t>
            </a:r>
            <a:r>
              <a:rPr lang="ru-RU" sz="2400" b="1" dirty="0">
                <a:solidFill>
                  <a:srgbClr val="002060"/>
                </a:solidFill>
              </a:rPr>
              <a:t> (письменной и устной речи уже у говорящих детей</a:t>
            </a:r>
            <a:r>
              <a:rPr lang="ru-RU" sz="2400" b="1" dirty="0" smtClean="0">
                <a:solidFill>
                  <a:srgbClr val="002060"/>
                </a:solidFill>
              </a:rPr>
              <a:t>). 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06446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725144"/>
            <a:ext cx="4285104" cy="1312006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Подгрупповые занятия. 1отделение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12</a:t>
            </a:fld>
            <a:endParaRPr lang="ru-RU" dirty="0"/>
          </a:p>
        </p:txBody>
      </p:sp>
      <p:pic>
        <p:nvPicPr>
          <p:cNvPr id="3074" name="Picture 2" descr="C:\Users\Татьяна Григорьевна\Downloads\20171101_10435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505" y="563503"/>
            <a:ext cx="3091285" cy="3744416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chemeClr val="bg1">
                <a:lumMod val="65000"/>
              </a:schemeClr>
            </a:solidFill>
          </a:ln>
          <a:extLst/>
        </p:spPr>
      </p:pic>
      <p:pic>
        <p:nvPicPr>
          <p:cNvPr id="3075" name="Picture 3" descr="C:\Users\Татьяна Григорьевна\Downloads\20171026_13464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63503"/>
            <a:ext cx="3360373" cy="2520280"/>
          </a:xfrm>
          <a:prstGeom prst="rect">
            <a:avLst/>
          </a:prstGeom>
          <a:solidFill>
            <a:schemeClr val="bg1">
              <a:lumMod val="65000"/>
            </a:schemeClr>
          </a:solidFill>
          <a:ln w="19050">
            <a:solidFill>
              <a:srgbClr val="0070C0"/>
            </a:solidFill>
          </a:ln>
          <a:extLst/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035" y="3402724"/>
            <a:ext cx="3520425" cy="2637610"/>
          </a:xfrm>
          <a:prstGeom prst="rect">
            <a:avLst/>
          </a:prstGeom>
          <a:solidFill>
            <a:schemeClr val="bg1">
              <a:lumMod val="75000"/>
            </a:schemeClr>
          </a:solidFill>
          <a:ln w="19050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/>
        </p:spPr>
      </p:pic>
      <p:sp>
        <p:nvSpPr>
          <p:cNvPr id="4" name="Овал 3"/>
          <p:cNvSpPr/>
          <p:nvPr/>
        </p:nvSpPr>
        <p:spPr>
          <a:xfrm>
            <a:off x="3059832" y="1823643"/>
            <a:ext cx="360040" cy="50405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619672" y="1632471"/>
            <a:ext cx="360040" cy="50405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499992" y="1052736"/>
            <a:ext cx="288032" cy="28803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5940152" y="1442875"/>
            <a:ext cx="288032" cy="338859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48265" y="1196752"/>
            <a:ext cx="365778" cy="403785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5458180" y="4481865"/>
            <a:ext cx="240026" cy="374519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/>
          <p:cNvSpPr/>
          <p:nvPr/>
        </p:nvSpPr>
        <p:spPr>
          <a:xfrm>
            <a:off x="7524328" y="4671228"/>
            <a:ext cx="504056" cy="44581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6444208" y="4671228"/>
            <a:ext cx="360040" cy="28080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431786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56444" y="4005064"/>
            <a:ext cx="3336036" cy="1152128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Индивидуальные   </a:t>
            </a:r>
            <a:br>
              <a:rPr lang="ru-RU" sz="2400" dirty="0" smtClean="0">
                <a:solidFill>
                  <a:srgbClr val="002060"/>
                </a:solidFill>
              </a:rPr>
            </a:br>
            <a:r>
              <a:rPr lang="ru-RU" sz="2400" dirty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2060"/>
                </a:solidFill>
              </a:rPr>
              <a:t>       занятия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13</a:t>
            </a:fld>
            <a:endParaRPr lang="ru-RU" dirty="0"/>
          </a:p>
        </p:txBody>
      </p:sp>
      <p:pic>
        <p:nvPicPr>
          <p:cNvPr id="2052" name="Picture 4" descr="C:\Users\Татьяна Григорьевна\Downloads\IMG_20190318_151902_HD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768" y="548680"/>
            <a:ext cx="3434054" cy="2575540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Татьяна Григорьевна\Downloads\IMG_20190318_122942_HD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92" y="3337840"/>
            <a:ext cx="2244001" cy="2992001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</a:ln>
          <a:extLst/>
        </p:spPr>
      </p:pic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678410"/>
            <a:ext cx="2517866" cy="3365284"/>
          </a:xfrm>
          <a:prstGeom prst="rect">
            <a:avLst/>
          </a:prstGeom>
          <a:solidFill>
            <a:schemeClr val="bg1">
              <a:lumMod val="75000"/>
            </a:schemeClr>
          </a:solidFill>
          <a:ln w="28575">
            <a:solidFill>
              <a:srgbClr val="0070C0"/>
            </a:solidFill>
            <a:miter lim="800000"/>
            <a:headEnd/>
            <a:tailEnd/>
          </a:ln>
          <a:effectLst/>
          <a:ex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0693" y="3337840"/>
            <a:ext cx="2395750" cy="2992001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chemeClr val="bg1">
                <a:lumMod val="65000"/>
              </a:schemeClr>
            </a:solidFill>
            <a:miter lim="800000"/>
            <a:headEnd/>
            <a:tailEnd/>
          </a:ln>
          <a:effectLst/>
          <a:extLst/>
        </p:spPr>
      </p:pic>
      <p:sp>
        <p:nvSpPr>
          <p:cNvPr id="3" name="Овал 2"/>
          <p:cNvSpPr/>
          <p:nvPr/>
        </p:nvSpPr>
        <p:spPr>
          <a:xfrm>
            <a:off x="5940152" y="1186111"/>
            <a:ext cx="648072" cy="86409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3779912" y="4221088"/>
            <a:ext cx="288032" cy="43204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619672" y="4803664"/>
            <a:ext cx="288032" cy="395360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259632" y="1448780"/>
            <a:ext cx="360040" cy="50405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73341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861048"/>
            <a:ext cx="8183880" cy="158417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    </a:t>
            </a:r>
            <a:r>
              <a:rPr lang="ru-RU" sz="2800" dirty="0" smtClean="0">
                <a:solidFill>
                  <a:srgbClr val="002060"/>
                </a:solidFill>
              </a:rPr>
              <a:t>Индивидуальные занятия по коррекции звукопроизношения; по формированию речи-альтернативная коммуникация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14</a:t>
            </a:fld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600211"/>
            <a:ext cx="3773751" cy="2828789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I:\фото к педсовету 2\DSCN1399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9434" y="1544322"/>
            <a:ext cx="3619078" cy="2714310"/>
          </a:xfrm>
          <a:prstGeom prst="rect">
            <a:avLst/>
          </a:prstGeom>
          <a:solidFill>
            <a:schemeClr val="bg1">
              <a:lumMod val="65000"/>
            </a:schemeClr>
          </a:solidFill>
          <a:ln w="28575">
            <a:solidFill>
              <a:srgbClr val="0070C0"/>
            </a:solidFill>
          </a:ln>
          <a:extLst/>
        </p:spPr>
      </p:pic>
      <p:sp>
        <p:nvSpPr>
          <p:cNvPr id="3" name="Овал 2"/>
          <p:cNvSpPr/>
          <p:nvPr/>
        </p:nvSpPr>
        <p:spPr>
          <a:xfrm rot="21190597">
            <a:off x="5313953" y="2674663"/>
            <a:ext cx="432048" cy="57606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7668344" y="2554811"/>
            <a:ext cx="288032" cy="37804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907704" y="1916832"/>
            <a:ext cx="360040" cy="50405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73805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221088"/>
            <a:ext cx="8317552" cy="151216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Подгрупповые и индивидуальные занятия с приглашением родителей, классных руководителей, воспитателей, психологов и  педагогов школы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15</a:t>
            </a:fld>
            <a:endParaRPr lang="ru-RU" dirty="0"/>
          </a:p>
        </p:txBody>
      </p:sp>
      <p:pic>
        <p:nvPicPr>
          <p:cNvPr id="5" name="Picture 3" descr="H:\фото занятий недели 2018г\DSCN148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548680"/>
            <a:ext cx="4027409" cy="3024336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:\совещание родит. собрание\IMG_28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920" y="1661964"/>
            <a:ext cx="4328520" cy="2434608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вал 2"/>
          <p:cNvSpPr/>
          <p:nvPr/>
        </p:nvSpPr>
        <p:spPr>
          <a:xfrm>
            <a:off x="5724128" y="2879268"/>
            <a:ext cx="216024" cy="33370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6084168" y="2780928"/>
            <a:ext cx="284012" cy="265194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979712" y="1916832"/>
            <a:ext cx="360040" cy="504056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9688066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3140966"/>
            <a:ext cx="4069080" cy="2736305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2060"/>
                </a:solidFill>
                <a:effectLst/>
              </a:rPr>
              <a:t>Тесное сотрудничество с родителями: консультации, совместные родительские собрания, индивидуальные беседы</a:t>
            </a:r>
            <a:endParaRPr lang="ru-RU" sz="2400" dirty="0">
              <a:solidFill>
                <a:srgbClr val="002060"/>
              </a:solidFill>
              <a:effectLst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16</a:t>
            </a:fld>
            <a:endParaRPr lang="ru-RU" dirty="0"/>
          </a:p>
        </p:txBody>
      </p:sp>
      <p:pic>
        <p:nvPicPr>
          <p:cNvPr id="12292" name="Picture 4" descr="H:\фото занятий недели 2018г\DSCN149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030" y="3429000"/>
            <a:ext cx="3888432" cy="2741827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I:\родит.собрани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038" y="562268"/>
            <a:ext cx="3492413" cy="2619309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65" y="568956"/>
            <a:ext cx="3994462" cy="2627114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вал 2"/>
          <p:cNvSpPr/>
          <p:nvPr/>
        </p:nvSpPr>
        <p:spPr>
          <a:xfrm>
            <a:off x="2987824" y="1871922"/>
            <a:ext cx="144016" cy="116918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074535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861049"/>
            <a:ext cx="3744416" cy="1368152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ПМПК с приглашением родителей и специалистов школы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17</a:t>
            </a:fld>
            <a:endParaRPr lang="ru-RU" dirty="0"/>
          </a:p>
        </p:txBody>
      </p:sp>
      <p:pic>
        <p:nvPicPr>
          <p:cNvPr id="11266" name="Picture 2" descr="C:\Users\Татьяна Григорьевна\Desktop\Новая папка\20180406_17305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39" y="476672"/>
            <a:ext cx="4608512" cy="2981181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984" y="2996952"/>
            <a:ext cx="4034406" cy="302580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8194" name="Picture 2" descr="I:\20190320_1413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96952"/>
            <a:ext cx="4034407" cy="3025805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048834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18</a:t>
            </a:fld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9678334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19</a:t>
            </a:fld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1842"/>
            <a:ext cx="8496944" cy="559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5286882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352928" cy="5040560"/>
          </a:xfrm>
        </p:spPr>
        <p:txBody>
          <a:bodyPr>
            <a:normAutofit/>
          </a:bodyPr>
          <a:lstStyle/>
          <a:p>
            <a:r>
              <a:rPr lang="ru-RU" sz="1800" b="0" dirty="0" smtClean="0">
                <a:solidFill>
                  <a:schemeClr val="accent3"/>
                </a:solidFill>
              </a:rPr>
              <a:t>                                                                                    </a:t>
            </a:r>
            <a:br>
              <a:rPr lang="ru-RU" sz="1800" b="0" dirty="0" smtClean="0">
                <a:solidFill>
                  <a:schemeClr val="accent3"/>
                </a:solidFill>
              </a:rPr>
            </a:br>
            <a:r>
              <a:rPr lang="ru-RU" sz="1800" b="0" dirty="0" smtClean="0">
                <a:solidFill>
                  <a:schemeClr val="accent3"/>
                </a:solidFill>
              </a:rPr>
              <a:t>                                                            </a:t>
            </a:r>
            <a:br>
              <a:rPr lang="ru-RU" sz="1800" b="0" dirty="0" smtClean="0">
                <a:solidFill>
                  <a:schemeClr val="accent3"/>
                </a:solidFill>
              </a:rPr>
            </a:br>
            <a:r>
              <a:rPr lang="ru-RU" sz="1800" b="0" dirty="0" smtClean="0">
                <a:solidFill>
                  <a:schemeClr val="accent3"/>
                </a:solidFill>
              </a:rPr>
              <a:t/>
            </a:r>
            <a:br>
              <a:rPr lang="ru-RU" sz="1800" b="0" dirty="0" smtClean="0">
                <a:solidFill>
                  <a:schemeClr val="accent3"/>
                </a:solidFill>
              </a:rPr>
            </a:br>
            <a:r>
              <a:rPr lang="ru-RU" sz="1800" b="0" dirty="0" smtClean="0">
                <a:solidFill>
                  <a:schemeClr val="accent3"/>
                </a:solidFill>
              </a:rPr>
              <a:t/>
            </a:r>
            <a:br>
              <a:rPr lang="ru-RU" sz="1800" b="0" dirty="0" smtClean="0">
                <a:solidFill>
                  <a:schemeClr val="accent3"/>
                </a:solidFill>
              </a:rPr>
            </a:br>
            <a:r>
              <a:rPr lang="ru-RU" sz="1800" b="0" dirty="0">
                <a:solidFill>
                  <a:schemeClr val="accent3"/>
                </a:solidFill>
              </a:rPr>
              <a:t/>
            </a:r>
            <a:br>
              <a:rPr lang="ru-RU" sz="1800" b="0" dirty="0">
                <a:solidFill>
                  <a:schemeClr val="accent3"/>
                </a:solidFill>
              </a:rPr>
            </a:br>
            <a:r>
              <a:rPr lang="ru-RU" sz="1800" b="0" dirty="0" smtClean="0">
                <a:solidFill>
                  <a:schemeClr val="accent3"/>
                </a:solidFill>
              </a:rPr>
              <a:t/>
            </a:r>
            <a:br>
              <a:rPr lang="ru-RU" sz="1800" b="0" dirty="0" smtClean="0">
                <a:solidFill>
                  <a:schemeClr val="accent3"/>
                </a:solidFill>
              </a:rPr>
            </a:br>
            <a:r>
              <a:rPr lang="ru-RU" sz="1600" b="0" dirty="0" smtClean="0">
                <a:solidFill>
                  <a:schemeClr val="accent3"/>
                </a:solidFill>
              </a:rPr>
              <a:t>Клепикова Л.А. </a:t>
            </a:r>
            <a:r>
              <a:rPr lang="ru-RU" sz="1600" b="0" dirty="0" err="1" smtClean="0">
                <a:solidFill>
                  <a:schemeClr val="accent3"/>
                </a:solidFill>
              </a:rPr>
              <a:t>Шрамкова</a:t>
            </a:r>
            <a:r>
              <a:rPr lang="ru-RU" sz="1600" b="0" dirty="0" smtClean="0">
                <a:solidFill>
                  <a:schemeClr val="accent3"/>
                </a:solidFill>
              </a:rPr>
              <a:t> Е.С. </a:t>
            </a:r>
            <a:r>
              <a:rPr lang="ru-RU" sz="1600" b="0" dirty="0" err="1" smtClean="0">
                <a:solidFill>
                  <a:schemeClr val="accent3"/>
                </a:solidFill>
              </a:rPr>
              <a:t>БорисоваТ.Г</a:t>
            </a:r>
            <a:r>
              <a:rPr lang="ru-RU" sz="1600" b="0" dirty="0" smtClean="0">
                <a:solidFill>
                  <a:schemeClr val="accent3"/>
                </a:solidFill>
              </a:rPr>
              <a:t>. </a:t>
            </a:r>
            <a:r>
              <a:rPr lang="ru-RU" sz="1600" b="0" dirty="0" err="1" smtClean="0">
                <a:solidFill>
                  <a:schemeClr val="accent3"/>
                </a:solidFill>
              </a:rPr>
              <a:t>Боборовская</a:t>
            </a:r>
            <a:r>
              <a:rPr lang="ru-RU" sz="1600" b="0" dirty="0" smtClean="0">
                <a:solidFill>
                  <a:schemeClr val="accent3"/>
                </a:solidFill>
              </a:rPr>
              <a:t> Н.И. Леонова </a:t>
            </a:r>
            <a:r>
              <a:rPr lang="ru-RU" sz="1600" b="0" dirty="0">
                <a:solidFill>
                  <a:schemeClr val="accent3"/>
                </a:solidFill>
              </a:rPr>
              <a:t>К.А.</a:t>
            </a:r>
            <a:br>
              <a:rPr lang="ru-RU" sz="1600" b="0" dirty="0">
                <a:solidFill>
                  <a:schemeClr val="accent3"/>
                </a:solidFill>
              </a:rPr>
            </a:br>
            <a:r>
              <a:rPr lang="ru-RU" sz="1600" b="0" dirty="0" smtClean="0">
                <a:solidFill>
                  <a:schemeClr val="accent3"/>
                </a:solidFill>
              </a:rPr>
              <a:t>                                                                                                                                                             </a:t>
            </a:r>
            <a:r>
              <a:rPr lang="ru-RU" sz="1800" b="0" dirty="0" smtClean="0">
                <a:solidFill>
                  <a:schemeClr val="accent3"/>
                </a:solidFill>
              </a:rPr>
              <a:t/>
            </a:r>
            <a:br>
              <a:rPr lang="ru-RU" sz="1800" b="0" dirty="0" smtClean="0">
                <a:solidFill>
                  <a:schemeClr val="accent3"/>
                </a:solidFill>
              </a:rPr>
            </a:br>
            <a:r>
              <a:rPr lang="ru-RU" sz="1800" b="0" dirty="0" smtClean="0">
                <a:solidFill>
                  <a:schemeClr val="accent3"/>
                </a:solidFill>
              </a:rPr>
              <a:t>   </a:t>
            </a:r>
            <a:r>
              <a:rPr lang="ru-RU" sz="1400" b="0" i="1" dirty="0">
                <a:solidFill>
                  <a:schemeClr val="accent3">
                    <a:lumMod val="50000"/>
                  </a:schemeClr>
                </a:solidFill>
              </a:rPr>
              <a:t>Специалисты, работающие с </a:t>
            </a:r>
            <a:r>
              <a:rPr lang="ru-RU" sz="1400" b="0" i="1" dirty="0" smtClean="0">
                <a:solidFill>
                  <a:schemeClr val="accent3">
                    <a:lumMod val="50000"/>
                  </a:schemeClr>
                </a:solidFill>
              </a:rPr>
              <a:t>обучающимися            Специалисты, работающие  с      </a:t>
            </a:r>
            <a:br>
              <a:rPr lang="ru-RU" sz="1400" b="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400" b="0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400" b="0" i="1" dirty="0" smtClean="0">
                <a:solidFill>
                  <a:schemeClr val="accent3">
                    <a:lumMod val="50000"/>
                  </a:schemeClr>
                </a:solidFill>
              </a:rPr>
              <a:t>     с нарушением интеллекта                                    обучающимися с задержкой </a:t>
            </a:r>
            <a:br>
              <a:rPr lang="ru-RU" sz="1400" b="0" i="1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1400" b="0" i="1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400" b="0" i="1" dirty="0" smtClean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психического развития </a:t>
            </a:r>
            <a:endParaRPr lang="ru-RU" sz="1400" b="0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189053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chemeClr val="accent3"/>
                </a:solidFill>
              </a:rPr>
              <a:t>В настоящее время  в  школе  сложилась  четкая система  логопедической помощи  обучающимся.  В школе работают  пять логопедов, имеющих высшее специальное  образование.  Все специалисты имеют  высшую и первую категории. </a:t>
            </a:r>
            <a:endParaRPr lang="ru-RU" sz="1800" b="1" dirty="0">
              <a:solidFill>
                <a:schemeClr val="accent3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6" name="Picture 2" descr="H:\фото коллег 2016г.-2015\DSC_5348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9" y="2388156"/>
            <a:ext cx="1224136" cy="1679932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Татьяна Григорьевна\Desktop\2016-2017уч.г\члены МО\4шт-DSC_534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4084" y="2406337"/>
            <a:ext cx="1105071" cy="1661751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Татьяна Григорьевна\Desktop\DSC_53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442" y="2391326"/>
            <a:ext cx="1340621" cy="1691772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2334881"/>
            <a:ext cx="1294602" cy="1745045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 descr="C:\Users\Татьяна Григорьевна\Desktop\IMG_20190319_10254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2388155"/>
            <a:ext cx="1224136" cy="1750277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42854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3429000"/>
            <a:ext cx="2232248" cy="2606041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Обмен опытом работы; повышение профессионального мастерства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20</a:t>
            </a:fld>
            <a:endParaRPr lang="ru-RU" dirty="0"/>
          </a:p>
        </p:txBody>
      </p:sp>
      <p:pic>
        <p:nvPicPr>
          <p:cNvPr id="9218" name="Picture 2" descr="I:\педсовет\DSC034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557042"/>
            <a:ext cx="2869171" cy="2151878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C:\Users\Татьяна Григорьевна\Desktop\Работа\DSC038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947" y="614636"/>
            <a:ext cx="3024336" cy="2268252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8227" y="3597960"/>
            <a:ext cx="3024336" cy="2254367"/>
          </a:xfrm>
          <a:prstGeom prst="rect">
            <a:avLst/>
          </a:prstGeom>
          <a:noFill/>
          <a:ln w="28575">
            <a:solidFill>
              <a:srgbClr val="007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Desktop\IMG-20190324-WA00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68960"/>
            <a:ext cx="2236632" cy="2982176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Объект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7073" y="1196752"/>
            <a:ext cx="2754776" cy="2066082"/>
          </a:xfrm>
          <a:prstGeom prst="rect">
            <a:avLst/>
          </a:prstGeom>
          <a:ln w="28575">
            <a:solidFill>
              <a:srgbClr val="0070C0"/>
            </a:solidFill>
          </a:ln>
        </p:spPr>
      </p:pic>
    </p:spTree>
    <p:extLst>
      <p:ext uri="{BB962C8B-B14F-4D97-AF65-F5344CB8AC3E}">
        <p14:creationId xmlns:p14="http://schemas.microsoft.com/office/powerpoint/2010/main" val="266335424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chemeClr val="accent3"/>
                </a:solidFill>
              </a:rPr>
              <a:t>Благодаря организованной коррекционной работе, многие воспитанники успешно продвигаются в речевом </a:t>
            </a:r>
            <a:r>
              <a:rPr lang="ru-RU" sz="2400" b="1" dirty="0" smtClean="0">
                <a:solidFill>
                  <a:schemeClr val="accent3"/>
                </a:solidFill>
              </a:rPr>
              <a:t>развитии,  как </a:t>
            </a:r>
            <a:r>
              <a:rPr lang="ru-RU" sz="2400" b="1" dirty="0">
                <a:solidFill>
                  <a:schemeClr val="accent3"/>
                </a:solidFill>
              </a:rPr>
              <a:t>правило</a:t>
            </a:r>
            <a:r>
              <a:rPr lang="ru-RU" sz="2400" b="1" dirty="0" smtClean="0">
                <a:solidFill>
                  <a:schemeClr val="accent3"/>
                </a:solidFill>
              </a:rPr>
              <a:t>, и в </a:t>
            </a:r>
            <a:r>
              <a:rPr lang="ru-RU" sz="2400" b="1" dirty="0">
                <a:solidFill>
                  <a:schemeClr val="accent3"/>
                </a:solidFill>
              </a:rPr>
              <a:t>учебной деятельности, что положительно влияет в дальнейшем на социализацию  их в обществе</a:t>
            </a:r>
            <a:r>
              <a:rPr lang="ru-RU" sz="2400" b="1" dirty="0" smtClean="0">
                <a:solidFill>
                  <a:schemeClr val="accent3"/>
                </a:solidFill>
              </a:rPr>
              <a:t>. И как результат: ребята  сдают  экзамены ГИА в первом отделении, а во втором отделении –проходят итоговую аттестацию. </a:t>
            </a:r>
            <a:endParaRPr lang="ru-RU" sz="2400" b="1" dirty="0">
              <a:solidFill>
                <a:schemeClr val="accent3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166051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2920" y="1196752"/>
            <a:ext cx="8183880" cy="648072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БЛАГОДАРЮ ЗА ВНИМАНИЕ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22</a:t>
            </a:fld>
            <a:endParaRPr lang="ru-RU" dirty="0"/>
          </a:p>
        </p:txBody>
      </p:sp>
      <p:sp>
        <p:nvSpPr>
          <p:cNvPr id="4" name="AutoShape 4" descr="https://okartinkah.ru/img/dvizhuschiesya-kartinki-dlya-prezentaciy-spasibo-za-vnimanie-2187/dvizhuschiesya-kartinki-dlya-prezentaciy-spasibo-za-vnimanie-2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7776864" cy="2088232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       Занятия </a:t>
            </a:r>
            <a:r>
              <a:rPr lang="ru-RU" sz="2000" dirty="0">
                <a:solidFill>
                  <a:srgbClr val="002060"/>
                </a:solidFill>
              </a:rPr>
              <a:t>по логопедии  проходят в кабинетах.  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                 Все </a:t>
            </a:r>
            <a:r>
              <a:rPr lang="ru-RU" sz="2000" dirty="0">
                <a:solidFill>
                  <a:srgbClr val="002060"/>
                </a:solidFill>
              </a:rPr>
              <a:t>логопедические кабинеты 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            имеют </a:t>
            </a:r>
            <a:r>
              <a:rPr lang="ru-RU" sz="2000" dirty="0">
                <a:solidFill>
                  <a:srgbClr val="002060"/>
                </a:solidFill>
              </a:rPr>
              <a:t>первую и высшую категории</a:t>
            </a:r>
            <a:r>
              <a:rPr lang="ru-RU" sz="2000" dirty="0" smtClean="0">
                <a:solidFill>
                  <a:srgbClr val="002060"/>
                </a:solidFill>
              </a:rPr>
              <a:t>.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/>
            </a:r>
            <a:br>
              <a:rPr lang="ru-RU" sz="2000" dirty="0">
                <a:solidFill>
                  <a:srgbClr val="002060"/>
                </a:solidFill>
              </a:rPr>
            </a:br>
            <a:r>
              <a:rPr lang="ru-RU" sz="2000" dirty="0" smtClean="0">
                <a:solidFill>
                  <a:srgbClr val="002060"/>
                </a:solidFill>
              </a:rPr>
              <a:t>                                                  </a:t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smtClean="0">
                <a:solidFill>
                  <a:srgbClr val="002060"/>
                </a:solidFill>
              </a:rPr>
              <a:t>                                           Кабинеты 1 отделения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 dirty="0"/>
          </a:p>
        </p:txBody>
      </p:sp>
      <p:pic>
        <p:nvPicPr>
          <p:cNvPr id="5" name="Picture 2" descr="D:\Desktop\20190325_0847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4904"/>
            <a:ext cx="3790231" cy="2734453"/>
          </a:xfrm>
          <a:prstGeom prst="rect">
            <a:avLst/>
          </a:prstGeom>
          <a:noFill/>
          <a:ln w="3810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996952"/>
            <a:ext cx="4198333" cy="2784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078426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39552" y="3861048"/>
            <a:ext cx="2736304" cy="1368152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</a:rPr>
              <a:t>Кабинеты 2 отделения 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662732"/>
            <a:ext cx="3200252" cy="2400187"/>
          </a:xfrm>
          <a:ln w="28575">
            <a:solidFill>
              <a:srgbClr val="0070C0"/>
            </a:solidFill>
          </a:ln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3" name="Объект 2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212976"/>
            <a:ext cx="3456384" cy="2592288"/>
          </a:xfrm>
          <a:ln w="38100">
            <a:solidFill>
              <a:srgbClr val="0070C0"/>
            </a:solidFill>
          </a:ln>
        </p:spPr>
      </p:pic>
      <p:pic>
        <p:nvPicPr>
          <p:cNvPr id="1026" name="Picture 2" descr="I:\совещание родит. собрание\DSC0358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3" y="620688"/>
            <a:ext cx="3312368" cy="2484276"/>
          </a:xfrm>
          <a:prstGeom prst="rect">
            <a:avLst/>
          </a:prstGeom>
          <a:noFill/>
          <a:ln w="28575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9091720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10"/>
          <p:cNvSpPr>
            <a:spLocks noGrp="1"/>
          </p:cNvSpPr>
          <p:nvPr>
            <p:ph type="body" idx="1"/>
          </p:nvPr>
        </p:nvSpPr>
        <p:spPr>
          <a:xfrm>
            <a:off x="468344" y="404664"/>
            <a:ext cx="8280120" cy="604867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ru-RU" sz="2000" b="1" dirty="0">
                <a:solidFill>
                  <a:schemeClr val="accent3"/>
                </a:solidFill>
              </a:rPr>
              <a:t>Работа школьного логопеда актуальна и востребована.  Это не дополнительная  образовательная услуга. Это деятельность, которая </a:t>
            </a:r>
            <a:r>
              <a:rPr lang="ru-RU" sz="2000" b="1" dirty="0" smtClean="0">
                <a:solidFill>
                  <a:schemeClr val="accent3"/>
                </a:solidFill>
              </a:rPr>
              <a:t>параллельно проходит </a:t>
            </a:r>
            <a:r>
              <a:rPr lang="ru-RU" sz="2000" b="1" dirty="0">
                <a:solidFill>
                  <a:schemeClr val="accent3"/>
                </a:solidFill>
              </a:rPr>
              <a:t>с образовательным процессом, способствует более доступному и успешному его овладению  отдельными  обучающимися,  теми, которые имеют нарушения речи. </a:t>
            </a:r>
            <a:r>
              <a:rPr lang="ru-RU" sz="2000" b="1" dirty="0" smtClean="0">
                <a:solidFill>
                  <a:schemeClr val="accent3"/>
                </a:solidFill>
              </a:rPr>
              <a:t> В </a:t>
            </a:r>
            <a:r>
              <a:rPr lang="ru-RU" sz="2000" b="1" dirty="0">
                <a:solidFill>
                  <a:schemeClr val="accent3"/>
                </a:solidFill>
              </a:rPr>
              <a:t>нашей школе, в  большинстве случаев, практически все  обучающиеся в большей или меньшей степени имеют нарушения речи</a:t>
            </a:r>
            <a:r>
              <a:rPr lang="ru-RU" sz="2000" b="1" dirty="0" smtClean="0">
                <a:solidFill>
                  <a:schemeClr val="accent3"/>
                </a:solidFill>
              </a:rPr>
              <a:t>,  </a:t>
            </a:r>
            <a:r>
              <a:rPr lang="ru-RU" sz="2000" b="1" dirty="0">
                <a:solidFill>
                  <a:schemeClr val="accent3"/>
                </a:solidFill>
              </a:rPr>
              <a:t>а значит, нуждаются в логопедической помощи. 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455248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76672"/>
            <a:ext cx="8208912" cy="5742186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036065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5122" name="Picture 2" descr="C:\Users\Татьяна Григорьевна\Desktop\напрвления в работе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6870455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бъект 10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20290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chemeClr val="accent3"/>
                </a:solidFill>
              </a:rPr>
              <a:t>За последние годы изменился качественный состав контингента  обучающихся.  Он имеет тенденцию к усложнению дефекта как со стороны психического, соматического, речевого,  так и интеллектуального развития. На сегодняшний день  в школу (1 и во 2 отделение)  поступают   дети с отягощенной речевой патологией.  Это обучающиеся  неговорящие, малоговорящие ( зачатки речи) или обучающееся,  речь которых малопонятна для окружающих.  Такое состояние  речи  затрудняет  усвоение детьми учебного  материала  по школьным предметам,       является наиболее частой причиной школьной </a:t>
            </a:r>
            <a:r>
              <a:rPr lang="ru-RU" b="1" dirty="0" err="1">
                <a:solidFill>
                  <a:schemeClr val="accent3"/>
                </a:solidFill>
              </a:rPr>
              <a:t>дезадаптации</a:t>
            </a:r>
            <a:r>
              <a:rPr lang="ru-RU" b="1" dirty="0">
                <a:solidFill>
                  <a:schemeClr val="accent3"/>
                </a:solidFill>
              </a:rPr>
              <a:t>, резкого снижения учебной мотивации, возникающих в связи с этим,  трудностей в поведении.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984234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329642" cy="668022"/>
          </a:xfrm>
        </p:spPr>
        <p:txBody>
          <a:bodyPr>
            <a:normAutofit fontScale="90000"/>
          </a:bodyPr>
          <a:lstStyle/>
          <a:p>
            <a:pPr algn="l"/>
            <a:r>
              <a:rPr lang="ru-RU" sz="2800" dirty="0" smtClean="0"/>
              <a:t>      </a:t>
            </a:r>
            <a:r>
              <a:rPr lang="ru-RU" sz="4000" b="1" dirty="0" smtClean="0">
                <a:solidFill>
                  <a:srgbClr val="002060"/>
                </a:solidFill>
              </a:rPr>
              <a:t>Нарушения устной речи</a:t>
            </a:r>
          </a:p>
        </p:txBody>
      </p:sp>
      <p:sp>
        <p:nvSpPr>
          <p:cNvPr id="10243" name="Содержимое 2"/>
          <p:cNvSpPr>
            <a:spLocks noGrp="1"/>
          </p:cNvSpPr>
          <p:nvPr>
            <p:ph idx="1"/>
          </p:nvPr>
        </p:nvSpPr>
        <p:spPr>
          <a:xfrm>
            <a:off x="459141" y="928670"/>
            <a:ext cx="8429683" cy="5524665"/>
          </a:xfrm>
          <a:solidFill>
            <a:schemeClr val="accent3">
              <a:lumMod val="40000"/>
              <a:lumOff val="60000"/>
            </a:schemeClr>
          </a:solidFill>
          <a:ln>
            <a:solidFill>
              <a:srgbClr val="680000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ru-RU" dirty="0" smtClean="0">
              <a:solidFill>
                <a:srgbClr val="680000"/>
              </a:solidFill>
            </a:endParaRPr>
          </a:p>
          <a:p>
            <a:pPr>
              <a:buFont typeface="Arial" charset="0"/>
              <a:buNone/>
            </a:pPr>
            <a:endParaRPr lang="ru-RU" dirty="0" smtClean="0">
              <a:solidFill>
                <a:srgbClr val="680000"/>
              </a:solidFill>
            </a:endParaRPr>
          </a:p>
          <a:p>
            <a:pPr>
              <a:buFont typeface="Arial" charset="0"/>
              <a:buNone/>
            </a:pPr>
            <a:endParaRPr lang="ru-RU" dirty="0" smtClean="0">
              <a:solidFill>
                <a:srgbClr val="680000"/>
              </a:solidFill>
            </a:endParaRPr>
          </a:p>
          <a:p>
            <a:pPr>
              <a:buFont typeface="Arial" charset="0"/>
              <a:buNone/>
            </a:pPr>
            <a:endParaRPr lang="ru-RU" dirty="0" smtClean="0">
              <a:solidFill>
                <a:srgbClr val="680000"/>
              </a:solidFill>
            </a:endParaRPr>
          </a:p>
          <a:p>
            <a:pPr>
              <a:buFont typeface="Arial" charset="0"/>
              <a:buNone/>
            </a:pPr>
            <a:endParaRPr lang="ru-RU" dirty="0" smtClean="0">
              <a:solidFill>
                <a:srgbClr val="680000"/>
              </a:solidFill>
            </a:endParaRPr>
          </a:p>
          <a:p>
            <a:pPr>
              <a:buFont typeface="Arial" charset="0"/>
              <a:buNone/>
            </a:pPr>
            <a:endParaRPr lang="ru-RU" dirty="0" smtClean="0">
              <a:solidFill>
                <a:srgbClr val="680000"/>
              </a:solidFill>
            </a:endParaRPr>
          </a:p>
          <a:p>
            <a:pPr>
              <a:buFont typeface="Arial" charset="0"/>
              <a:buNone/>
            </a:pPr>
            <a:r>
              <a:rPr lang="ru-RU" dirty="0" smtClean="0">
                <a:solidFill>
                  <a:srgbClr val="680000"/>
                </a:solidFill>
              </a:rPr>
              <a:t>      </a:t>
            </a:r>
            <a:endParaRPr lang="ru-RU" b="1" dirty="0" smtClean="0">
              <a:solidFill>
                <a:srgbClr val="68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7158" y="928670"/>
            <a:ext cx="4143404" cy="642942"/>
          </a:xfrm>
          <a:prstGeom prst="rect">
            <a:avLst/>
          </a:prstGeom>
          <a:solidFill>
            <a:srgbClr val="FFFF00"/>
          </a:solidFill>
          <a:ln>
            <a:solidFill>
              <a:srgbClr val="68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680000"/>
                </a:solidFill>
              </a:rPr>
              <a:t>дизартрия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786314" y="928670"/>
            <a:ext cx="4000528" cy="642942"/>
          </a:xfrm>
          <a:prstGeom prst="rect">
            <a:avLst/>
          </a:prstGeom>
          <a:solidFill>
            <a:srgbClr val="FFFF00"/>
          </a:solidFill>
          <a:ln>
            <a:solidFill>
              <a:srgbClr val="68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dirty="0">
                <a:solidFill>
                  <a:srgbClr val="680000"/>
                </a:solidFill>
              </a:rPr>
              <a:t>алалия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1000125" y="1714500"/>
            <a:ext cx="285750" cy="571500"/>
          </a:xfrm>
          <a:prstGeom prst="downArrow">
            <a:avLst/>
          </a:prstGeom>
          <a:solidFill>
            <a:srgbClr val="680000"/>
          </a:solidFill>
          <a:ln>
            <a:solidFill>
              <a:srgbClr val="6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dirty="0">
              <a:solidFill>
                <a:srgbClr val="680000"/>
              </a:solidFill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2286000" y="2714625"/>
            <a:ext cx="285750" cy="571500"/>
          </a:xfrm>
          <a:prstGeom prst="downArrow">
            <a:avLst/>
          </a:prstGeom>
          <a:solidFill>
            <a:srgbClr val="680000"/>
          </a:solidFill>
          <a:ln>
            <a:solidFill>
              <a:srgbClr val="6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" name="Стрелка вниз 7"/>
          <p:cNvSpPr/>
          <p:nvPr/>
        </p:nvSpPr>
        <p:spPr>
          <a:xfrm>
            <a:off x="3857625" y="1714500"/>
            <a:ext cx="285750" cy="571500"/>
          </a:xfrm>
          <a:prstGeom prst="downArrow">
            <a:avLst/>
          </a:prstGeom>
          <a:solidFill>
            <a:srgbClr val="680000"/>
          </a:solidFill>
          <a:ln>
            <a:solidFill>
              <a:srgbClr val="6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57158" y="2500305"/>
            <a:ext cx="1571636" cy="1216727"/>
          </a:xfrm>
          <a:prstGeom prst="rect">
            <a:avLst/>
          </a:prstGeom>
          <a:solidFill>
            <a:srgbClr val="FFFF00"/>
          </a:solidFill>
          <a:ln>
            <a:solidFill>
              <a:srgbClr val="68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>
                <a:solidFill>
                  <a:srgbClr val="680000"/>
                </a:solidFill>
              </a:rPr>
              <a:t>   3 степень    стертая форма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000100" y="3821908"/>
            <a:ext cx="1785950" cy="1119259"/>
          </a:xfrm>
          <a:prstGeom prst="rect">
            <a:avLst/>
          </a:prstGeom>
          <a:solidFill>
            <a:srgbClr val="FFFF00"/>
          </a:solidFill>
          <a:ln>
            <a:solidFill>
              <a:srgbClr val="68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680000"/>
                </a:solidFill>
              </a:rPr>
              <a:t>тяжелая форма</a:t>
            </a:r>
          </a:p>
          <a:p>
            <a:pPr>
              <a:defRPr/>
            </a:pPr>
            <a:r>
              <a:rPr lang="ru-RU" dirty="0">
                <a:solidFill>
                  <a:srgbClr val="680000"/>
                </a:solidFill>
              </a:rPr>
              <a:t> (1степень)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786050" y="2428868"/>
            <a:ext cx="1928826" cy="1000132"/>
          </a:xfrm>
          <a:prstGeom prst="rect">
            <a:avLst/>
          </a:prstGeom>
          <a:solidFill>
            <a:srgbClr val="FFFF00"/>
          </a:solidFill>
          <a:ln>
            <a:solidFill>
              <a:srgbClr val="68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dirty="0">
                <a:solidFill>
                  <a:srgbClr val="680000"/>
                </a:solidFill>
              </a:rPr>
              <a:t>средней  тяжести     2 степень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5500688" y="1785938"/>
            <a:ext cx="357187" cy="571500"/>
          </a:xfrm>
          <a:prstGeom prst="downArrow">
            <a:avLst/>
          </a:prstGeom>
          <a:solidFill>
            <a:srgbClr val="680000"/>
          </a:solidFill>
          <a:ln>
            <a:solidFill>
              <a:srgbClr val="6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6858000" y="2643188"/>
            <a:ext cx="285750" cy="571500"/>
          </a:xfrm>
          <a:prstGeom prst="downArrow">
            <a:avLst/>
          </a:prstGeom>
          <a:solidFill>
            <a:srgbClr val="680000"/>
          </a:solidFill>
          <a:ln>
            <a:solidFill>
              <a:srgbClr val="6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 flipH="1">
            <a:off x="8215313" y="1857375"/>
            <a:ext cx="285750" cy="428625"/>
          </a:xfrm>
          <a:prstGeom prst="downArrow">
            <a:avLst/>
          </a:prstGeom>
          <a:solidFill>
            <a:srgbClr val="680000"/>
          </a:solidFill>
          <a:ln>
            <a:solidFill>
              <a:srgbClr val="68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143636" y="3429000"/>
            <a:ext cx="1785949" cy="785818"/>
          </a:xfrm>
          <a:prstGeom prst="rect">
            <a:avLst/>
          </a:prstGeom>
          <a:solidFill>
            <a:srgbClr val="FFFF00"/>
          </a:solidFill>
          <a:ln>
            <a:solidFill>
              <a:srgbClr val="68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680000"/>
                </a:solidFill>
              </a:rPr>
              <a:t>1 уровень  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857752" y="2428868"/>
            <a:ext cx="1428760" cy="642942"/>
          </a:xfrm>
          <a:prstGeom prst="rect">
            <a:avLst/>
          </a:prstGeom>
          <a:solidFill>
            <a:srgbClr val="FFFF00"/>
          </a:solidFill>
          <a:ln>
            <a:solidFill>
              <a:srgbClr val="68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680000"/>
                </a:solidFill>
              </a:rPr>
              <a:t>3 уровень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380312" y="2428867"/>
            <a:ext cx="1406530" cy="857257"/>
          </a:xfrm>
          <a:prstGeom prst="rect">
            <a:avLst/>
          </a:prstGeom>
          <a:solidFill>
            <a:srgbClr val="FFFF00"/>
          </a:solidFill>
          <a:ln>
            <a:solidFill>
              <a:srgbClr val="680000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dirty="0">
                <a:solidFill>
                  <a:srgbClr val="680000"/>
                </a:solidFill>
              </a:rPr>
              <a:t>2уровень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50441468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4518</TotalTime>
  <Words>469</Words>
  <Application>Microsoft Office PowerPoint</Application>
  <PresentationFormat>Экран (4:3)</PresentationFormat>
  <Paragraphs>62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Аспект</vt:lpstr>
      <vt:lpstr>1_Аспект</vt:lpstr>
      <vt:lpstr>      Логопедическая   работа                     в специальной                     коррекционной школе.  </vt:lpstr>
      <vt:lpstr>                                                                                                                                                      Клепикова Л.А. Шрамкова Е.С. БорисоваТ.Г. Боборовская Н.И. Леонова К.А.                                                                                                                                                                  Специалисты, работающие с обучающимися            Специалисты, работающие  с             с нарушением интеллекта                                    обучающимися с задержкой                                                                                       психического развития </vt:lpstr>
      <vt:lpstr>         Занятия по логопедии  проходят в кабинетах.                    Все логопедические кабинеты              имеют первую и высшую категории.                                                                                                 Кабинеты 1 отделения</vt:lpstr>
      <vt:lpstr>Кабинеты 2 отделения </vt:lpstr>
      <vt:lpstr>Презентация PowerPoint</vt:lpstr>
      <vt:lpstr>Презентация PowerPoint</vt:lpstr>
      <vt:lpstr>Презентация PowerPoint</vt:lpstr>
      <vt:lpstr>Презентация PowerPoint</vt:lpstr>
      <vt:lpstr>      Нарушения устной речи</vt:lpstr>
      <vt:lpstr>Нарушения письменной речи </vt:lpstr>
      <vt:lpstr>Презентация PowerPoint</vt:lpstr>
      <vt:lpstr>Подгрупповые занятия. 1отделение</vt:lpstr>
      <vt:lpstr>Индивидуальные            занятия</vt:lpstr>
      <vt:lpstr>    Индивидуальные занятия по коррекции звукопроизношения; по формированию речи-альтернативная коммуникация</vt:lpstr>
      <vt:lpstr>Подгрупповые и индивидуальные занятия с приглашением родителей, классных руководителей, воспитателей, психологов и  педагогов школы</vt:lpstr>
      <vt:lpstr>Тесное сотрудничество с родителями: консультации, совместные родительские собрания, индивидуальные беседы</vt:lpstr>
      <vt:lpstr>ПМПК с приглашением родителей и специалистов школы</vt:lpstr>
      <vt:lpstr>Презентация PowerPoint</vt:lpstr>
      <vt:lpstr>Презентация PowerPoint</vt:lpstr>
      <vt:lpstr>Обмен опытом работы; повышение профессионального мастерства</vt:lpstr>
      <vt:lpstr>Презентация PowerPoint</vt:lpstr>
      <vt:lpstr> БЛАГОДАРЮ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АРТИКУЛЯЦИРННАЯ ГИМНАСТИКА</dc:title>
  <dc:creator>ольга</dc:creator>
  <cp:lastModifiedBy>Tatyana</cp:lastModifiedBy>
  <cp:revision>312</cp:revision>
  <dcterms:created xsi:type="dcterms:W3CDTF">2013-09-26T18:50:44Z</dcterms:created>
  <dcterms:modified xsi:type="dcterms:W3CDTF">2020-04-20T06:32:58Z</dcterms:modified>
</cp:coreProperties>
</file>