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25"/>
  </p:notesMasterIdLst>
  <p:sldIdLst>
    <p:sldId id="256" r:id="rId3"/>
    <p:sldId id="331" r:id="rId4"/>
    <p:sldId id="357" r:id="rId5"/>
    <p:sldId id="332" r:id="rId6"/>
    <p:sldId id="334" r:id="rId7"/>
    <p:sldId id="340" r:id="rId8"/>
    <p:sldId id="337" r:id="rId9"/>
    <p:sldId id="335" r:id="rId10"/>
    <p:sldId id="362" r:id="rId11"/>
    <p:sldId id="346" r:id="rId12"/>
    <p:sldId id="338" r:id="rId13"/>
    <p:sldId id="351" r:id="rId14"/>
    <p:sldId id="350" r:id="rId15"/>
    <p:sldId id="353" r:id="rId16"/>
    <p:sldId id="358" r:id="rId17"/>
    <p:sldId id="348" r:id="rId18"/>
    <p:sldId id="347" r:id="rId19"/>
    <p:sldId id="345" r:id="rId20"/>
    <p:sldId id="343" r:id="rId21"/>
    <p:sldId id="349" r:id="rId22"/>
    <p:sldId id="336" r:id="rId23"/>
    <p:sldId id="31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96444-C113-482B-A6FF-CA7572E1AF8D}" type="datetimeFigureOut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E115B-A8EB-4A00-96EC-0177725322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3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EEE4A-9938-4FFC-BA04-C3A191E21D39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7FA02-CC5E-4558-BF8A-286B1620AFC3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1E1C6-C3DE-4088-99A8-FED0770F6A53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7EEE4A-9938-4FFC-BA04-C3A191E21D39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C743A-3645-4A79-94EE-F98B12476813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F41DB-EBC4-4362-9A72-E39902A0CC43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A930-64AA-49B7-9D6B-98F7F2C0587E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63493-9AD0-4C72-825A-D21DAD1E95B1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59D97-D38F-4BBB-B88B-33F867478D0E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DFA82-727F-48A0-A8B5-5B555F0A584C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0B6F1-6A05-45DB-BC49-BA8571D46367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BC743A-3645-4A79-94EE-F98B12476813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02003-E1A5-4E7B-BF6A-42E186FF7A1C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7FA02-CC5E-4558-BF8A-286B1620AFC3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51E1C6-C3DE-4088-99A8-FED0770F6A53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F41DB-EBC4-4362-9A72-E39902A0CC43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1A930-64AA-49B7-9D6B-98F7F2C0587E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63493-9AD0-4C72-825A-D21DAD1E95B1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59D97-D38F-4BBB-B88B-33F867478D0E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DFA82-727F-48A0-A8B5-5B555F0A584C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0B6F1-6A05-45DB-BC49-BA8571D46367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02003-E1A5-4E7B-BF6A-42E186FF7A1C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E4843C-4CC8-4626-84A2-C4EA16897B41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E4843C-4CC8-4626-84A2-C4EA16897B41}" type="datetime1">
              <a:rPr lang="ru-RU" smtClean="0"/>
              <a:pPr/>
              <a:t>20.04.2020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80728"/>
            <a:ext cx="8098810" cy="22322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     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Логопедическая</a:t>
            </a:r>
            <a:r>
              <a:rPr lang="ru-RU" sz="4000" dirty="0" smtClean="0">
                <a:solidFill>
                  <a:srgbClr val="002060"/>
                </a:solidFill>
              </a:rPr>
              <a:t>   работа     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            в специальной             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     коррекционной школе.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ea typeface="FangSong" pitchFamily="49" charset="-122"/>
                <a:cs typeface="Arial" pitchFamily="34" charset="0"/>
              </a:rPr>
              <a:t> 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ea typeface="FangSong" pitchFamily="49" charset="-122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643446"/>
            <a:ext cx="7772400" cy="1071570"/>
          </a:xfrm>
        </p:spPr>
        <p:txBody>
          <a:bodyPr numCol="1">
            <a:normAutofit/>
          </a:bodyPr>
          <a:lstStyle/>
          <a:p>
            <a:pPr algn="ctr"/>
            <a:r>
              <a:rPr lang="ru-RU" dirty="0" smtClean="0"/>
              <a:t>                                      </a:t>
            </a:r>
          </a:p>
          <a:p>
            <a:pPr algn="ctr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FangSong" pitchFamily="49" charset="-122"/>
                <a:ea typeface="FangSong" pitchFamily="49" charset="-122"/>
              </a:rPr>
              <a:t>                         </a:t>
            </a:r>
            <a:r>
              <a:rPr lang="ru-RU" sz="2100" b="1" dirty="0" smtClean="0">
                <a:solidFill>
                  <a:srgbClr val="002060"/>
                </a:solidFill>
                <a:latin typeface="FangSong" pitchFamily="49" charset="-122"/>
                <a:ea typeface="FangSong" pitchFamily="49" charset="-122"/>
              </a:rPr>
              <a:t>Учитель-логопед </a:t>
            </a:r>
          </a:p>
          <a:p>
            <a:pPr algn="r"/>
            <a:r>
              <a:rPr lang="ru-RU" sz="2100" b="1" dirty="0" smtClean="0">
                <a:solidFill>
                  <a:srgbClr val="002060"/>
                </a:solidFill>
                <a:latin typeface="FangSong" pitchFamily="49" charset="-122"/>
                <a:ea typeface="FangSong" pitchFamily="49" charset="-122"/>
              </a:rPr>
              <a:t>ВКК Борисова Т.Г.</a:t>
            </a:r>
          </a:p>
          <a:p>
            <a:pPr algn="ctr"/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FangSong" pitchFamily="49" charset="-122"/>
              <a:ea typeface="FangSong" pitchFamily="49" charset="-122"/>
            </a:endParaRPr>
          </a:p>
          <a:p>
            <a:endParaRPr lang="ru-RU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1080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Нарушения письменной </a:t>
            </a:r>
            <a:r>
              <a:rPr lang="ru-RU" dirty="0" smtClean="0">
                <a:solidFill>
                  <a:srgbClr val="002060"/>
                </a:solidFill>
              </a:rPr>
              <a:t>речи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0604" y="2132856"/>
            <a:ext cx="8162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b="1" dirty="0" err="1">
                <a:solidFill>
                  <a:srgbClr val="002060"/>
                </a:solidFill>
              </a:rPr>
              <a:t>Дислексия</a:t>
            </a:r>
            <a:r>
              <a:rPr lang="ru-RU" b="1" dirty="0">
                <a:solidFill>
                  <a:srgbClr val="002060"/>
                </a:solidFill>
              </a:rPr>
              <a:t> – частичное специфическое нарушение процесса чтения.</a:t>
            </a:r>
          </a:p>
          <a:p>
            <a:pPr>
              <a:buFont typeface="Arial" charset="0"/>
              <a:buNone/>
            </a:pPr>
            <a:r>
              <a:rPr lang="ru-RU" b="1" dirty="0" err="1">
                <a:solidFill>
                  <a:srgbClr val="002060"/>
                </a:solidFill>
              </a:rPr>
              <a:t>Дисграфия</a:t>
            </a:r>
            <a:r>
              <a:rPr lang="ru-RU" b="1" dirty="0">
                <a:solidFill>
                  <a:srgbClr val="002060"/>
                </a:solidFill>
              </a:rPr>
              <a:t> – частичное специфическое нарушение процесса письма.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002060"/>
                </a:solidFill>
              </a:rPr>
              <a:t>Аграфия – полная неспособность овладеть процессом письма или потеря этого навыка, проявляется в неосознании букв как графем.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Алексия – полная неспособность овладения процессом чтения.</a:t>
            </a:r>
          </a:p>
        </p:txBody>
      </p:sp>
    </p:spTree>
    <p:extLst>
      <p:ext uri="{BB962C8B-B14F-4D97-AF65-F5344CB8AC3E}">
        <p14:creationId xmlns:p14="http://schemas.microsoft.com/office/powerpoint/2010/main" val="1663337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Занятия проводятся в 1 и 2 половину дня. Это индивидуальные занятия по коррекции звукопроизношения, по формированию речи, вызыванию первичных  произносительных навыков. Занятия проводятся и в подгруппах по 2 -4 человека. Это занятия по исправлению и профилактике </a:t>
            </a:r>
            <a:r>
              <a:rPr lang="ru-RU" sz="2400" b="1" dirty="0" err="1">
                <a:solidFill>
                  <a:srgbClr val="002060"/>
                </a:solidFill>
              </a:rPr>
              <a:t>дисграфии</a:t>
            </a:r>
            <a:r>
              <a:rPr lang="ru-RU" sz="2400" b="1" dirty="0">
                <a:solidFill>
                  <a:srgbClr val="002060"/>
                </a:solidFill>
              </a:rPr>
              <a:t> (письменной и устной речи уже у говорящих детей</a:t>
            </a:r>
            <a:r>
              <a:rPr lang="ru-RU" sz="2400" b="1" dirty="0" smtClean="0">
                <a:solidFill>
                  <a:srgbClr val="002060"/>
                </a:solidFill>
              </a:rPr>
              <a:t>).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644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25144"/>
            <a:ext cx="4285104" cy="13120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Подгрупповые занятия. 1отделение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074" name="Picture 2" descr="C:\Users\Татьяна Григорьевна\Downloads\20171101_104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5" y="563503"/>
            <a:ext cx="3091285" cy="374441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  <a:extLst/>
        </p:spPr>
      </p:pic>
      <p:pic>
        <p:nvPicPr>
          <p:cNvPr id="3075" name="Picture 3" descr="C:\Users\Татьяна Григорьевна\Downloads\20171026_134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3503"/>
            <a:ext cx="3360373" cy="252028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rgbClr val="0070C0"/>
            </a:solidFill>
          </a:ln>
          <a:ex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35" y="3402724"/>
            <a:ext cx="3520425" cy="26376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4" name="Овал 3"/>
          <p:cNvSpPr/>
          <p:nvPr/>
        </p:nvSpPr>
        <p:spPr>
          <a:xfrm>
            <a:off x="3059832" y="1823643"/>
            <a:ext cx="360040" cy="5040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19672" y="1632471"/>
            <a:ext cx="360040" cy="5040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99992" y="1052736"/>
            <a:ext cx="288032" cy="2880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1442875"/>
            <a:ext cx="288032" cy="33885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48265" y="1196752"/>
            <a:ext cx="365778" cy="40378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58180" y="4481865"/>
            <a:ext cx="240026" cy="3745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24328" y="4671228"/>
            <a:ext cx="504056" cy="44581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444208" y="4671228"/>
            <a:ext cx="360040" cy="28080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178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444" y="4005064"/>
            <a:ext cx="3336036" cy="11521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Индивидуальные  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занятия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052" name="Picture 4" descr="C:\Users\Татьяна Григорьевна\Downloads\IMG_20190318_151902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8" y="548680"/>
            <a:ext cx="3434054" cy="257554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 Григорьевна\Downloads\IMG_20190318_122942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2" y="3337840"/>
            <a:ext cx="2244001" cy="299200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</a:ln>
          <a:ex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78410"/>
            <a:ext cx="2517866" cy="3365284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93" y="3337840"/>
            <a:ext cx="2395750" cy="299200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3" name="Овал 2"/>
          <p:cNvSpPr/>
          <p:nvPr/>
        </p:nvSpPr>
        <p:spPr>
          <a:xfrm>
            <a:off x="5940152" y="1186111"/>
            <a:ext cx="648072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779912" y="4221088"/>
            <a:ext cx="288032" cy="4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19672" y="4803664"/>
            <a:ext cx="288032" cy="3953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59632" y="1448780"/>
            <a:ext cx="360040" cy="5040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334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18388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Индивидуальные занятия по коррекции звукопроизношения; по формированию речи-альтернативная коммуникация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0211"/>
            <a:ext cx="3773751" cy="282878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:\фото к педсовету 2\DSCN1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34" y="1544322"/>
            <a:ext cx="3619078" cy="271431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70C0"/>
            </a:solidFill>
          </a:ln>
          <a:extLst/>
        </p:spPr>
      </p:pic>
      <p:sp>
        <p:nvSpPr>
          <p:cNvPr id="3" name="Овал 2"/>
          <p:cNvSpPr/>
          <p:nvPr/>
        </p:nvSpPr>
        <p:spPr>
          <a:xfrm rot="21190597">
            <a:off x="5313953" y="2674663"/>
            <a:ext cx="432048" cy="57606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68344" y="2554811"/>
            <a:ext cx="288032" cy="3780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07704" y="1916832"/>
            <a:ext cx="360040" cy="5040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380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317552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Подгрупповые и индивидуальные занятия с приглашением родителей, классных руководителей, воспитателей, психологов и  педагогов школы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3" descr="H:\фото занятий недели 2018г\DSCN1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4027409" cy="302433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совещание родит. собрание\IMG_2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20" y="1661964"/>
            <a:ext cx="4328520" cy="243460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5724128" y="2879268"/>
            <a:ext cx="216024" cy="333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168" y="2780928"/>
            <a:ext cx="284012" cy="26519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79712" y="1916832"/>
            <a:ext cx="360040" cy="50405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880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140966"/>
            <a:ext cx="4069080" cy="273630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</a:rPr>
              <a:t>Тесное сотрудничество с родителями: консультации, совместные родительские собрания, индивидуальные беседы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2292" name="Picture 4" descr="H:\фото занятий недели 2018г\DSCN1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30" y="3429000"/>
            <a:ext cx="3888432" cy="274182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:\родит.собра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38" y="562268"/>
            <a:ext cx="3492413" cy="261930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" y="568956"/>
            <a:ext cx="3994462" cy="262711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987824" y="1871922"/>
            <a:ext cx="144016" cy="11691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453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61049"/>
            <a:ext cx="3744416" cy="136815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ПМПК с приглашением родителей и специалистов школы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1266" name="Picture 2" descr="C:\Users\Татьяна Григорьевна\Desktop\Новая папка\20180406_173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9" y="476672"/>
            <a:ext cx="4608512" cy="298118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996952"/>
            <a:ext cx="4034406" cy="30258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I:\20190320_14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034407" cy="302580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883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7833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842"/>
            <a:ext cx="8496944" cy="55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868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5040560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accent3"/>
                </a:solidFill>
              </a:rPr>
              <a:t>                                                                                    </a:t>
            </a:r>
            <a:br>
              <a:rPr lang="ru-RU" sz="1800" b="0" dirty="0" smtClean="0">
                <a:solidFill>
                  <a:schemeClr val="accent3"/>
                </a:solidFill>
              </a:rPr>
            </a:br>
            <a:r>
              <a:rPr lang="ru-RU" sz="1800" b="0" dirty="0" smtClean="0">
                <a:solidFill>
                  <a:schemeClr val="accent3"/>
                </a:solidFill>
              </a:rPr>
              <a:t>                                                            </a:t>
            </a:r>
            <a:br>
              <a:rPr lang="ru-RU" sz="1800" b="0" dirty="0" smtClean="0">
                <a:solidFill>
                  <a:schemeClr val="accent3"/>
                </a:solidFill>
              </a:rPr>
            </a:br>
            <a:r>
              <a:rPr lang="ru-RU" sz="1800" b="0" dirty="0" smtClean="0">
                <a:solidFill>
                  <a:schemeClr val="accent3"/>
                </a:solidFill>
              </a:rPr>
              <a:t/>
            </a:r>
            <a:br>
              <a:rPr lang="ru-RU" sz="1800" b="0" dirty="0" smtClean="0">
                <a:solidFill>
                  <a:schemeClr val="accent3"/>
                </a:solidFill>
              </a:rPr>
            </a:br>
            <a:r>
              <a:rPr lang="ru-RU" sz="1800" b="0" dirty="0" smtClean="0">
                <a:solidFill>
                  <a:schemeClr val="accent3"/>
                </a:solidFill>
              </a:rPr>
              <a:t/>
            </a:r>
            <a:br>
              <a:rPr lang="ru-RU" sz="1800" b="0" dirty="0" smtClean="0">
                <a:solidFill>
                  <a:schemeClr val="accent3"/>
                </a:solidFill>
              </a:rPr>
            </a:br>
            <a:r>
              <a:rPr lang="ru-RU" sz="1800" b="0" dirty="0">
                <a:solidFill>
                  <a:schemeClr val="accent3"/>
                </a:solidFill>
              </a:rPr>
              <a:t/>
            </a:r>
            <a:br>
              <a:rPr lang="ru-RU" sz="1800" b="0" dirty="0">
                <a:solidFill>
                  <a:schemeClr val="accent3"/>
                </a:solidFill>
              </a:rPr>
            </a:br>
            <a:r>
              <a:rPr lang="ru-RU" sz="1800" b="0" dirty="0" smtClean="0">
                <a:solidFill>
                  <a:schemeClr val="accent3"/>
                </a:solidFill>
              </a:rPr>
              <a:t/>
            </a:r>
            <a:br>
              <a:rPr lang="ru-RU" sz="1800" b="0" dirty="0" smtClean="0">
                <a:solidFill>
                  <a:schemeClr val="accent3"/>
                </a:solidFill>
              </a:rPr>
            </a:br>
            <a:r>
              <a:rPr lang="ru-RU" sz="1600" b="0" dirty="0" smtClean="0">
                <a:solidFill>
                  <a:schemeClr val="accent3"/>
                </a:solidFill>
              </a:rPr>
              <a:t>Клепикова Л.А. </a:t>
            </a:r>
            <a:r>
              <a:rPr lang="ru-RU" sz="1600" b="0" dirty="0" err="1" smtClean="0">
                <a:solidFill>
                  <a:schemeClr val="accent3"/>
                </a:solidFill>
              </a:rPr>
              <a:t>Шрамкова</a:t>
            </a:r>
            <a:r>
              <a:rPr lang="ru-RU" sz="1600" b="0" dirty="0" smtClean="0">
                <a:solidFill>
                  <a:schemeClr val="accent3"/>
                </a:solidFill>
              </a:rPr>
              <a:t> Е.С. </a:t>
            </a:r>
            <a:r>
              <a:rPr lang="ru-RU" sz="1600" b="0" dirty="0" err="1" smtClean="0">
                <a:solidFill>
                  <a:schemeClr val="accent3"/>
                </a:solidFill>
              </a:rPr>
              <a:t>БорисоваТ.Г</a:t>
            </a:r>
            <a:r>
              <a:rPr lang="ru-RU" sz="1600" b="0" dirty="0" smtClean="0">
                <a:solidFill>
                  <a:schemeClr val="accent3"/>
                </a:solidFill>
              </a:rPr>
              <a:t>. </a:t>
            </a:r>
            <a:r>
              <a:rPr lang="ru-RU" sz="1600" b="0" dirty="0" err="1" smtClean="0">
                <a:solidFill>
                  <a:schemeClr val="accent3"/>
                </a:solidFill>
              </a:rPr>
              <a:t>Боборовская</a:t>
            </a:r>
            <a:r>
              <a:rPr lang="ru-RU" sz="1600" b="0" dirty="0" smtClean="0">
                <a:solidFill>
                  <a:schemeClr val="accent3"/>
                </a:solidFill>
              </a:rPr>
              <a:t> Н.И. Леонова </a:t>
            </a:r>
            <a:r>
              <a:rPr lang="ru-RU" sz="1600" b="0" dirty="0">
                <a:solidFill>
                  <a:schemeClr val="accent3"/>
                </a:solidFill>
              </a:rPr>
              <a:t>К.А.</a:t>
            </a:r>
            <a:br>
              <a:rPr lang="ru-RU" sz="1600" b="0" dirty="0">
                <a:solidFill>
                  <a:schemeClr val="accent3"/>
                </a:solidFill>
              </a:rPr>
            </a:br>
            <a:r>
              <a:rPr lang="ru-RU" sz="1600" b="0" dirty="0" smtClean="0">
                <a:solidFill>
                  <a:schemeClr val="accent3"/>
                </a:solidFill>
              </a:rPr>
              <a:t>                                                                                                                                                             </a:t>
            </a:r>
            <a:r>
              <a:rPr lang="ru-RU" sz="1800" b="0" dirty="0" smtClean="0">
                <a:solidFill>
                  <a:schemeClr val="accent3"/>
                </a:solidFill>
              </a:rPr>
              <a:t/>
            </a:r>
            <a:br>
              <a:rPr lang="ru-RU" sz="1800" b="0" dirty="0" smtClean="0">
                <a:solidFill>
                  <a:schemeClr val="accent3"/>
                </a:solidFill>
              </a:rPr>
            </a:br>
            <a:r>
              <a:rPr lang="ru-RU" sz="1800" b="0" dirty="0" smtClean="0">
                <a:solidFill>
                  <a:schemeClr val="accent3"/>
                </a:solidFill>
              </a:rPr>
              <a:t>   </a:t>
            </a:r>
            <a:r>
              <a:rPr lang="ru-RU" sz="1400" b="0" i="1" dirty="0">
                <a:solidFill>
                  <a:schemeClr val="accent3">
                    <a:lumMod val="50000"/>
                  </a:schemeClr>
                </a:solidFill>
              </a:rPr>
              <a:t>Специалисты, работающие с </a:t>
            </a:r>
            <a:r>
              <a:rPr lang="ru-RU" sz="1400" b="0" i="1" dirty="0" smtClean="0">
                <a:solidFill>
                  <a:schemeClr val="accent3">
                    <a:lumMod val="50000"/>
                  </a:schemeClr>
                </a:solidFill>
              </a:rPr>
              <a:t>обучающимися            Специалисты, работающие  с      </a:t>
            </a:r>
            <a:br>
              <a:rPr lang="ru-RU" sz="1400" b="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0" i="1" dirty="0" smtClean="0">
                <a:solidFill>
                  <a:schemeClr val="accent3">
                    <a:lumMod val="50000"/>
                  </a:schemeClr>
                </a:solidFill>
              </a:rPr>
              <a:t>     с нарушением интеллекта                                    обучающимися с задержкой </a:t>
            </a:r>
            <a:br>
              <a:rPr lang="ru-RU" sz="1400" b="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0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психического развития </a:t>
            </a:r>
            <a:endParaRPr lang="ru-RU" sz="1400" b="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905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3"/>
                </a:solidFill>
              </a:rPr>
              <a:t>В настоящее время  в  школе  сложилась  четкая система  логопедической помощи  обучающимся.  В школе работают  пять логопедов, имеющих высшее специальное  образование.  Все специалисты имеют  высшую и первую категории. </a:t>
            </a:r>
            <a:endParaRPr lang="ru-RU" sz="1800" b="1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H:\фото коллег 2016г.-2015\DSC_534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388156"/>
            <a:ext cx="1224136" cy="167993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 Григорьевна\Desktop\2016-2017уч.г\члены МО\4шт-DSC_5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84" y="2406337"/>
            <a:ext cx="1105071" cy="166175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 Григорьевна\Desktop\DSC_5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42" y="2391326"/>
            <a:ext cx="1340621" cy="169177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34881"/>
            <a:ext cx="1294602" cy="174504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Татьяна Григорьевна\Desktop\IMG_20190319_1025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88155"/>
            <a:ext cx="1224136" cy="17502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85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429000"/>
            <a:ext cx="2232248" cy="260604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Обмен опытом работы; повышение профессионального мастерства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218" name="Picture 2" descr="I:\педсовет\DSC03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7042"/>
            <a:ext cx="2869171" cy="215187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тьяна Григорьевна\Desktop\Работа\DSC03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47" y="614636"/>
            <a:ext cx="3024336" cy="226825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27" y="3597960"/>
            <a:ext cx="3024336" cy="225436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esktop\IMG-20190324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236632" cy="298217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73" y="1196752"/>
            <a:ext cx="2754776" cy="206608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633542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/>
                </a:solidFill>
              </a:rPr>
              <a:t>Благодаря организованной коррекционной работе, многие воспитанники успешно продвигаются в речевом </a:t>
            </a:r>
            <a:r>
              <a:rPr lang="ru-RU" sz="2400" b="1" dirty="0" smtClean="0">
                <a:solidFill>
                  <a:schemeClr val="accent3"/>
                </a:solidFill>
              </a:rPr>
              <a:t>развитии,  как </a:t>
            </a:r>
            <a:r>
              <a:rPr lang="ru-RU" sz="2400" b="1" dirty="0">
                <a:solidFill>
                  <a:schemeClr val="accent3"/>
                </a:solidFill>
              </a:rPr>
              <a:t>правило</a:t>
            </a:r>
            <a:r>
              <a:rPr lang="ru-RU" sz="2400" b="1" dirty="0" smtClean="0">
                <a:solidFill>
                  <a:schemeClr val="accent3"/>
                </a:solidFill>
              </a:rPr>
              <a:t>, и в </a:t>
            </a:r>
            <a:r>
              <a:rPr lang="ru-RU" sz="2400" b="1" dirty="0">
                <a:solidFill>
                  <a:schemeClr val="accent3"/>
                </a:solidFill>
              </a:rPr>
              <a:t>учебной деятельности, что положительно влияет в дальнейшем на социализацию  их в обществе</a:t>
            </a:r>
            <a:r>
              <a:rPr lang="ru-RU" sz="2400" b="1" dirty="0" smtClean="0">
                <a:solidFill>
                  <a:schemeClr val="accent3"/>
                </a:solidFill>
              </a:rPr>
              <a:t>. И как результат: ребята  сдают  экзамены ГИА в первом отделении, а во втором отделении –проходят итоговую аттестацию. </a:t>
            </a:r>
            <a:endParaRPr lang="ru-RU" sz="2400" b="1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605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1196752"/>
            <a:ext cx="8183880" cy="64807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БЛАГОДАРЮ ЗА ВНИМАНИЕ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AutoShape 4" descr="https://okartinkah.ru/img/dvizhuschiesya-kartinki-dlya-prezentaciy-spasibo-za-vnimanie-2187/dvizhuschiesya-kartinki-dlya-prezentaciy-spasibo-za-vnimanie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6864" cy="20882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Занятия </a:t>
            </a:r>
            <a:r>
              <a:rPr lang="ru-RU" sz="2000" dirty="0">
                <a:solidFill>
                  <a:srgbClr val="002060"/>
                </a:solidFill>
              </a:rPr>
              <a:t>по логопедии  проходят в кабинетах. 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Все </a:t>
            </a:r>
            <a:r>
              <a:rPr lang="ru-RU" sz="2000" dirty="0">
                <a:solidFill>
                  <a:srgbClr val="002060"/>
                </a:solidFill>
              </a:rPr>
              <a:t>логопедические кабинеты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имеют </a:t>
            </a:r>
            <a:r>
              <a:rPr lang="ru-RU" sz="2000" dirty="0">
                <a:solidFill>
                  <a:srgbClr val="002060"/>
                </a:solidFill>
              </a:rPr>
              <a:t>первую и высшую категории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                                  Кабинеты 1 отделения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 descr="D:\Desktop\20190325_084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790231" cy="273445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198333" cy="27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842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861048"/>
            <a:ext cx="2736304" cy="1368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Кабинеты 2 отделения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62732"/>
            <a:ext cx="3200252" cy="2400187"/>
          </a:xfrm>
          <a:ln w="28575">
            <a:solidFill>
              <a:srgbClr val="0070C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3456384" cy="2592288"/>
          </a:xfrm>
          <a:ln w="38100">
            <a:solidFill>
              <a:srgbClr val="0070C0"/>
            </a:solidFill>
          </a:ln>
        </p:spPr>
      </p:pic>
      <p:pic>
        <p:nvPicPr>
          <p:cNvPr id="1026" name="Picture 2" descr="I:\совещание родит. собрание\DSC03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20688"/>
            <a:ext cx="3312368" cy="248427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917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8344" y="404664"/>
            <a:ext cx="8280120" cy="604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3"/>
                </a:solidFill>
              </a:rPr>
              <a:t>Работа школьного логопеда актуальна и востребована.  Это не дополнительная  образовательная услуга. Это деятельность, которая </a:t>
            </a:r>
            <a:r>
              <a:rPr lang="ru-RU" sz="2000" b="1" dirty="0" smtClean="0">
                <a:solidFill>
                  <a:schemeClr val="accent3"/>
                </a:solidFill>
              </a:rPr>
              <a:t>параллельно проходит </a:t>
            </a:r>
            <a:r>
              <a:rPr lang="ru-RU" sz="2000" b="1" dirty="0">
                <a:solidFill>
                  <a:schemeClr val="accent3"/>
                </a:solidFill>
              </a:rPr>
              <a:t>с образовательным процессом, способствует более доступному и успешному его овладению  отдельными  обучающимися,  теми, которые имеют нарушения речи. </a:t>
            </a:r>
            <a:r>
              <a:rPr lang="ru-RU" sz="2000" b="1" dirty="0" smtClean="0">
                <a:solidFill>
                  <a:schemeClr val="accent3"/>
                </a:solidFill>
              </a:rPr>
              <a:t> В </a:t>
            </a:r>
            <a:r>
              <a:rPr lang="ru-RU" sz="2000" b="1" dirty="0">
                <a:solidFill>
                  <a:schemeClr val="accent3"/>
                </a:solidFill>
              </a:rPr>
              <a:t>нашей школе, в  большинстве случаев, практически все  обучающиеся в большей или меньшей степени имеют нарушения речи</a:t>
            </a:r>
            <a:r>
              <a:rPr lang="ru-RU" sz="2000" b="1" dirty="0" smtClean="0">
                <a:solidFill>
                  <a:schemeClr val="accent3"/>
                </a:solidFill>
              </a:rPr>
              <a:t>,  </a:t>
            </a:r>
            <a:r>
              <a:rPr lang="ru-RU" sz="2000" b="1" dirty="0">
                <a:solidFill>
                  <a:schemeClr val="accent3"/>
                </a:solidFill>
              </a:rPr>
              <a:t>а значит, нуждаются в логопедической помощи.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552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74218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606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 descr="C:\Users\Татьяна Григорьевна\Desktop\напрвления в рабо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704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029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За последние годы изменился качественный состав контингента  обучающихся.  Он имеет тенденцию к усложнению дефекта как со стороны психического, соматического, речевого,  так и интеллектуального развития. На сегодняшний день  в школу (1 и во 2 отделение)  поступают   дети с отягощенной речевой патологией.  Это обучающиеся  неговорящие, малоговорящие ( зачатки речи) или обучающееся,  речь которых малопонятна для окружающих.  Такое состояние  речи  затрудняет  усвоение детьми учебного  материала  по школьным предметам,       является наиболее частой причиной школьной </a:t>
            </a:r>
            <a:r>
              <a:rPr lang="ru-RU" b="1" dirty="0" err="1">
                <a:solidFill>
                  <a:schemeClr val="accent3"/>
                </a:solidFill>
              </a:rPr>
              <a:t>дезадаптации</a:t>
            </a:r>
            <a:r>
              <a:rPr lang="ru-RU" b="1" dirty="0">
                <a:solidFill>
                  <a:schemeClr val="accent3"/>
                </a:solidFill>
              </a:rPr>
              <a:t>, резкого снижения учебной мотивации, возникающих в связи с этим,  трудностей в поведении.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842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29642" cy="6680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   </a:t>
            </a:r>
            <a:r>
              <a:rPr lang="ru-RU" sz="4000" b="1" dirty="0" smtClean="0">
                <a:solidFill>
                  <a:srgbClr val="002060"/>
                </a:solidFill>
              </a:rPr>
              <a:t>Нарушения устной речи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9141" y="928670"/>
            <a:ext cx="8429683" cy="5524665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68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 smtClean="0">
              <a:solidFill>
                <a:srgbClr val="680000"/>
              </a:solidFill>
            </a:endParaRPr>
          </a:p>
          <a:p>
            <a:pPr>
              <a:buFont typeface="Arial" charset="0"/>
              <a:buNone/>
            </a:pPr>
            <a:endParaRPr lang="ru-RU" dirty="0" smtClean="0">
              <a:solidFill>
                <a:srgbClr val="680000"/>
              </a:solidFill>
            </a:endParaRPr>
          </a:p>
          <a:p>
            <a:pPr>
              <a:buFont typeface="Arial" charset="0"/>
              <a:buNone/>
            </a:pPr>
            <a:endParaRPr lang="ru-RU" dirty="0" smtClean="0">
              <a:solidFill>
                <a:srgbClr val="680000"/>
              </a:solidFill>
            </a:endParaRPr>
          </a:p>
          <a:p>
            <a:pPr>
              <a:buFont typeface="Arial" charset="0"/>
              <a:buNone/>
            </a:pPr>
            <a:endParaRPr lang="ru-RU" dirty="0" smtClean="0">
              <a:solidFill>
                <a:srgbClr val="680000"/>
              </a:solidFill>
            </a:endParaRPr>
          </a:p>
          <a:p>
            <a:pPr>
              <a:buFont typeface="Arial" charset="0"/>
              <a:buNone/>
            </a:pPr>
            <a:endParaRPr lang="ru-RU" dirty="0" smtClean="0">
              <a:solidFill>
                <a:srgbClr val="680000"/>
              </a:solidFill>
            </a:endParaRPr>
          </a:p>
          <a:p>
            <a:pPr>
              <a:buFont typeface="Arial" charset="0"/>
              <a:buNone/>
            </a:pPr>
            <a:endParaRPr lang="ru-RU" dirty="0" smtClean="0">
              <a:solidFill>
                <a:srgbClr val="680000"/>
              </a:solidFill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680000"/>
                </a:solidFill>
              </a:rPr>
              <a:t>      </a:t>
            </a:r>
            <a:endParaRPr lang="ru-RU" b="1" dirty="0" smtClean="0">
              <a:solidFill>
                <a:srgbClr val="68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928670"/>
            <a:ext cx="4143404" cy="642942"/>
          </a:xfrm>
          <a:prstGeom prst="rect">
            <a:avLst/>
          </a:prstGeom>
          <a:solidFill>
            <a:srgbClr val="FFFF00"/>
          </a:solidFill>
          <a:ln>
            <a:solidFill>
              <a:srgbClr val="68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680000"/>
                </a:solidFill>
              </a:rPr>
              <a:t>дизартрия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928670"/>
            <a:ext cx="4000528" cy="642942"/>
          </a:xfrm>
          <a:prstGeom prst="rect">
            <a:avLst/>
          </a:prstGeom>
          <a:solidFill>
            <a:srgbClr val="FFFF00"/>
          </a:solidFill>
          <a:ln>
            <a:solidFill>
              <a:srgbClr val="68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rgbClr val="680000"/>
                </a:solidFill>
              </a:rPr>
              <a:t>алалия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000125" y="1714500"/>
            <a:ext cx="285750" cy="571500"/>
          </a:xfrm>
          <a:prstGeom prst="downArrow">
            <a:avLst/>
          </a:prstGeom>
          <a:solidFill>
            <a:srgbClr val="68000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68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286000" y="2714625"/>
            <a:ext cx="285750" cy="571500"/>
          </a:xfrm>
          <a:prstGeom prst="downArrow">
            <a:avLst/>
          </a:prstGeom>
          <a:solidFill>
            <a:srgbClr val="68000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857625" y="1714500"/>
            <a:ext cx="285750" cy="571500"/>
          </a:xfrm>
          <a:prstGeom prst="downArrow">
            <a:avLst/>
          </a:prstGeom>
          <a:solidFill>
            <a:srgbClr val="68000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500305"/>
            <a:ext cx="1571636" cy="1216727"/>
          </a:xfrm>
          <a:prstGeom prst="rect">
            <a:avLst/>
          </a:prstGeom>
          <a:solidFill>
            <a:srgbClr val="FFFF00"/>
          </a:solidFill>
          <a:ln>
            <a:solidFill>
              <a:srgbClr val="68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680000"/>
                </a:solidFill>
              </a:rPr>
              <a:t>   3 степень    стертая форма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821908"/>
            <a:ext cx="1785950" cy="1119259"/>
          </a:xfrm>
          <a:prstGeom prst="rect">
            <a:avLst/>
          </a:prstGeom>
          <a:solidFill>
            <a:srgbClr val="FFFF00"/>
          </a:solidFill>
          <a:ln>
            <a:solidFill>
              <a:srgbClr val="68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680000"/>
                </a:solidFill>
              </a:rPr>
              <a:t>тяжелая форма</a:t>
            </a:r>
          </a:p>
          <a:p>
            <a:pPr>
              <a:defRPr/>
            </a:pPr>
            <a:r>
              <a:rPr lang="ru-RU" dirty="0">
                <a:solidFill>
                  <a:srgbClr val="680000"/>
                </a:solidFill>
              </a:rPr>
              <a:t> (1степень)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428868"/>
            <a:ext cx="1928826" cy="1000132"/>
          </a:xfrm>
          <a:prstGeom prst="rect">
            <a:avLst/>
          </a:prstGeom>
          <a:solidFill>
            <a:srgbClr val="FFFF00"/>
          </a:solidFill>
          <a:ln>
            <a:solidFill>
              <a:srgbClr val="68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680000"/>
                </a:solidFill>
              </a:rPr>
              <a:t>средней  тяжести     2 степень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500688" y="1785938"/>
            <a:ext cx="357187" cy="571500"/>
          </a:xfrm>
          <a:prstGeom prst="downArrow">
            <a:avLst/>
          </a:prstGeom>
          <a:solidFill>
            <a:srgbClr val="68000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58000" y="2643188"/>
            <a:ext cx="285750" cy="571500"/>
          </a:xfrm>
          <a:prstGeom prst="downArrow">
            <a:avLst/>
          </a:prstGeom>
          <a:solidFill>
            <a:srgbClr val="68000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8215313" y="1857375"/>
            <a:ext cx="285750" cy="428625"/>
          </a:xfrm>
          <a:prstGeom prst="downArrow">
            <a:avLst/>
          </a:prstGeom>
          <a:solidFill>
            <a:srgbClr val="68000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3429000"/>
            <a:ext cx="1785949" cy="785818"/>
          </a:xfrm>
          <a:prstGeom prst="rect">
            <a:avLst/>
          </a:prstGeom>
          <a:solidFill>
            <a:srgbClr val="FFFF00"/>
          </a:solidFill>
          <a:ln>
            <a:solidFill>
              <a:srgbClr val="68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680000"/>
                </a:solidFill>
              </a:rPr>
              <a:t>1 уровень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57752" y="2428868"/>
            <a:ext cx="1428760" cy="642942"/>
          </a:xfrm>
          <a:prstGeom prst="rect">
            <a:avLst/>
          </a:prstGeom>
          <a:solidFill>
            <a:srgbClr val="FFFF00"/>
          </a:solidFill>
          <a:ln>
            <a:solidFill>
              <a:srgbClr val="68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680000"/>
                </a:solidFill>
              </a:rPr>
              <a:t>3 уровень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80312" y="2428867"/>
            <a:ext cx="1406530" cy="857257"/>
          </a:xfrm>
          <a:prstGeom prst="rect">
            <a:avLst/>
          </a:prstGeom>
          <a:solidFill>
            <a:srgbClr val="FFFF00"/>
          </a:solidFill>
          <a:ln>
            <a:solidFill>
              <a:srgbClr val="68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680000"/>
                </a:solidFill>
              </a:rPr>
              <a:t>2уровень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44146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4518</TotalTime>
  <Words>469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Аспект</vt:lpstr>
      <vt:lpstr>1_Аспект</vt:lpstr>
      <vt:lpstr>      Логопедическая   работа                     в специальной                     коррекционной школе.  </vt:lpstr>
      <vt:lpstr>                                                                                                                                                      Клепикова Л.А. Шрамкова Е.С. БорисоваТ.Г. Боборовская Н.И. Леонова К.А.                                                                                                                                                                  Специалисты, работающие с обучающимися            Специалисты, работающие  с             с нарушением интеллекта                                    обучающимися с задержкой                                                                                       психического развития </vt:lpstr>
      <vt:lpstr>         Занятия по логопедии  проходят в кабинетах.                    Все логопедические кабинеты              имеют первую и высшую категории.                                                                                                 Кабинеты 1 отделения</vt:lpstr>
      <vt:lpstr>Кабинеты 2 отделения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      Нарушения устной речи</vt:lpstr>
      <vt:lpstr>Нарушения письменной речи </vt:lpstr>
      <vt:lpstr>Презентация PowerPoint</vt:lpstr>
      <vt:lpstr>Подгрупповые занятия. 1отделение</vt:lpstr>
      <vt:lpstr>Индивидуальные            занятия</vt:lpstr>
      <vt:lpstr>    Индивидуальные занятия по коррекции звукопроизношения; по формированию речи-альтернативная коммуникация</vt:lpstr>
      <vt:lpstr>Подгрупповые и индивидуальные занятия с приглашением родителей, классных руководителей, воспитателей, психологов и  педагогов школы</vt:lpstr>
      <vt:lpstr>Тесное сотрудничество с родителями: консультации, совместные родительские собрания, индивидуальные беседы</vt:lpstr>
      <vt:lpstr>ПМПК с приглашением родителей и специалистов школы</vt:lpstr>
      <vt:lpstr>Презентация PowerPoint</vt:lpstr>
      <vt:lpstr>Презентация PowerPoint</vt:lpstr>
      <vt:lpstr>Обмен опытом работы; повышение профессионального мастерства</vt:lpstr>
      <vt:lpstr>Презентация PowerPoint</vt:lpstr>
      <vt:lpstr> 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АРТИКУЛЯЦИРННАЯ ГИМНАСТИКА</dc:title>
  <dc:creator>ольга</dc:creator>
  <cp:lastModifiedBy>Tatyana</cp:lastModifiedBy>
  <cp:revision>312</cp:revision>
  <dcterms:created xsi:type="dcterms:W3CDTF">2013-09-26T18:50:44Z</dcterms:created>
  <dcterms:modified xsi:type="dcterms:W3CDTF">2020-04-20T06:32:58Z</dcterms:modified>
</cp:coreProperties>
</file>