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3" r:id="rId2"/>
    <p:sldId id="265" r:id="rId3"/>
    <p:sldId id="262" r:id="rId4"/>
    <p:sldId id="256" r:id="rId5"/>
    <p:sldId id="257" r:id="rId6"/>
    <p:sldId id="258" r:id="rId7"/>
    <p:sldId id="259" r:id="rId8"/>
    <p:sldId id="260" r:id="rId9"/>
    <p:sldId id="261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hyperlink" Target="https://i2.rozetka.ua/goods/2806062/16793972_images_2806062383.jpg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facweb.cs.depaul.edu/sgrais/images/Yellow/goldendelicious300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9.png"/><Relationship Id="rId2" Type="http://schemas.openxmlformats.org/officeDocument/2006/relationships/hyperlink" Target="http://facweb.cs.depaul.edu/sgrais/images/Yellow/goldendelicious300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68544"/>
          </a:xfrm>
        </p:spPr>
        <p:txBody>
          <a:bodyPr>
            <a:normAutofit fontScale="90000"/>
          </a:bodyPr>
          <a:lstStyle/>
          <a:p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ГБОУ СО «</a:t>
            </a:r>
            <a:r>
              <a:rPr lang="ru-RU" sz="2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Асбестовская</a:t>
            </a:r>
            <a:r>
              <a:rPr lang="ru-RU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школа – интернат»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accent3"/>
                </a:solidFill>
              </a:rPr>
              <a:t>Род имён прилагательных</a:t>
            </a:r>
            <a:br>
              <a:rPr lang="ru-RU" dirty="0" smtClean="0">
                <a:solidFill>
                  <a:schemeClr val="accent3"/>
                </a:solidFill>
              </a:rPr>
            </a:br>
            <a:r>
              <a:rPr lang="ru-RU" dirty="0" smtClean="0">
                <a:solidFill>
                  <a:schemeClr val="accent3"/>
                </a:solidFill>
              </a:rPr>
              <a:t>3 класс</a:t>
            </a:r>
            <a:endParaRPr lang="ru-RU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57620" y="4714885"/>
            <a:ext cx="4829180" cy="92869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i="1" dirty="0" smtClean="0">
                <a:solidFill>
                  <a:schemeClr val="accent3">
                    <a:lumMod val="50000"/>
                  </a:schemeClr>
                </a:solidFill>
              </a:rPr>
              <a:t>Казанцева Людмила Григорьевна,</a:t>
            </a:r>
          </a:p>
          <a:p>
            <a:pPr>
              <a:buNone/>
            </a:pPr>
            <a:r>
              <a:rPr lang="ru-RU" sz="1800" b="1" i="1" dirty="0" smtClean="0">
                <a:solidFill>
                  <a:schemeClr val="accent3">
                    <a:lumMod val="50000"/>
                  </a:schemeClr>
                </a:solidFill>
              </a:rPr>
              <a:t>учитель начальных классов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5972" t="7648" r="26949" b="14908"/>
          <a:stretch/>
        </p:blipFill>
        <p:spPr>
          <a:xfrm rot="20770952">
            <a:off x="874247" y="2943628"/>
            <a:ext cx="2258137" cy="2809108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accent4"/>
                </a:solidFill>
              </a:rPr>
              <a:t>6.Самостоятельная  работа.</a:t>
            </a:r>
            <a:br>
              <a:rPr lang="ru-RU" sz="4000" dirty="0" smtClean="0">
                <a:solidFill>
                  <a:schemeClr val="accent4"/>
                </a:solidFill>
              </a:rPr>
            </a:br>
            <a:endParaRPr lang="ru-RU" sz="4000" dirty="0">
              <a:solidFill>
                <a:schemeClr val="accent4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28596" y="1500174"/>
            <a:ext cx="8229600" cy="495316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800" dirty="0" smtClean="0"/>
              <a:t>Допиши  окончания  имён  прилагательных.</a:t>
            </a:r>
          </a:p>
          <a:p>
            <a:pPr marL="0" indent="0">
              <a:buNone/>
            </a:pPr>
            <a:r>
              <a:rPr lang="ru-RU" sz="2800" dirty="0" smtClean="0"/>
              <a:t>Укажи  их  род.</a:t>
            </a:r>
            <a:endParaRPr lang="ru-RU" dirty="0"/>
          </a:p>
          <a:p>
            <a:pPr marL="0" indent="0">
              <a:buNone/>
            </a:pPr>
            <a:r>
              <a:rPr lang="ru-RU" dirty="0" err="1" smtClean="0">
                <a:solidFill>
                  <a:srgbClr val="0070C0"/>
                </a:solidFill>
              </a:rPr>
              <a:t>Син</a:t>
            </a:r>
            <a:r>
              <a:rPr lang="ru-RU" dirty="0" smtClean="0">
                <a:solidFill>
                  <a:srgbClr val="0070C0"/>
                </a:solidFill>
              </a:rPr>
              <a:t>…   море,</a:t>
            </a:r>
          </a:p>
          <a:p>
            <a:pPr marL="0" indent="0">
              <a:buNone/>
            </a:pPr>
            <a:r>
              <a:rPr lang="ru-RU" dirty="0" err="1">
                <a:solidFill>
                  <a:srgbClr val="0070C0"/>
                </a:solidFill>
              </a:rPr>
              <a:t>з</a:t>
            </a:r>
            <a:r>
              <a:rPr lang="ru-RU" dirty="0" err="1" smtClean="0">
                <a:solidFill>
                  <a:srgbClr val="0070C0"/>
                </a:solidFill>
              </a:rPr>
              <a:t>имн</a:t>
            </a:r>
            <a:r>
              <a:rPr lang="ru-RU" dirty="0" smtClean="0">
                <a:solidFill>
                  <a:srgbClr val="0070C0"/>
                </a:solidFill>
              </a:rPr>
              <a:t>…   непогода,</a:t>
            </a:r>
          </a:p>
          <a:p>
            <a:pPr marL="0" indent="0">
              <a:buNone/>
            </a:pPr>
            <a:r>
              <a:rPr lang="ru-RU" dirty="0" err="1">
                <a:solidFill>
                  <a:srgbClr val="0070C0"/>
                </a:solidFill>
              </a:rPr>
              <a:t>о</a:t>
            </a:r>
            <a:r>
              <a:rPr lang="ru-RU" dirty="0" err="1" smtClean="0">
                <a:solidFill>
                  <a:srgbClr val="0070C0"/>
                </a:solidFill>
              </a:rPr>
              <a:t>громн</a:t>
            </a:r>
            <a:r>
              <a:rPr lang="ru-RU" dirty="0" smtClean="0">
                <a:solidFill>
                  <a:srgbClr val="0070C0"/>
                </a:solidFill>
              </a:rPr>
              <a:t>..   остров, </a:t>
            </a:r>
            <a:endParaRPr lang="ru-RU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0070C0"/>
                </a:solidFill>
              </a:rPr>
              <a:t>ш</a:t>
            </a:r>
            <a:r>
              <a:rPr lang="ru-RU" dirty="0" smtClean="0">
                <a:solidFill>
                  <a:srgbClr val="0070C0"/>
                </a:solidFill>
              </a:rPr>
              <a:t>ирок…  рукава, </a:t>
            </a:r>
          </a:p>
          <a:p>
            <a:pPr marL="0" indent="0">
              <a:buNone/>
            </a:pPr>
            <a:r>
              <a:rPr lang="ru-RU" dirty="0" err="1">
                <a:solidFill>
                  <a:srgbClr val="0070C0"/>
                </a:solidFill>
              </a:rPr>
              <a:t>о</a:t>
            </a:r>
            <a:r>
              <a:rPr lang="ru-RU" dirty="0" err="1" smtClean="0">
                <a:solidFill>
                  <a:srgbClr val="0070C0"/>
                </a:solidFill>
              </a:rPr>
              <a:t>городн</a:t>
            </a:r>
            <a:r>
              <a:rPr lang="ru-RU" dirty="0" smtClean="0">
                <a:solidFill>
                  <a:srgbClr val="0070C0"/>
                </a:solidFill>
              </a:rPr>
              <a:t>….   пугало,</a:t>
            </a:r>
          </a:p>
          <a:p>
            <a:pPr marL="0" indent="0">
              <a:buNone/>
            </a:pPr>
            <a:r>
              <a:rPr lang="ru-RU" dirty="0" err="1">
                <a:solidFill>
                  <a:srgbClr val="0070C0"/>
                </a:solidFill>
              </a:rPr>
              <a:t>б</a:t>
            </a:r>
            <a:r>
              <a:rPr lang="ru-RU" dirty="0" err="1" smtClean="0">
                <a:solidFill>
                  <a:srgbClr val="0070C0"/>
                </a:solidFill>
              </a:rPr>
              <a:t>елоснежн</a:t>
            </a:r>
            <a:r>
              <a:rPr lang="ru-RU" dirty="0" smtClean="0">
                <a:solidFill>
                  <a:srgbClr val="0070C0"/>
                </a:solidFill>
              </a:rPr>
              <a:t>..   хризантемы,</a:t>
            </a:r>
          </a:p>
          <a:p>
            <a:pPr marL="0" indent="0">
              <a:buNone/>
            </a:pPr>
            <a:r>
              <a:rPr lang="ru-RU" dirty="0" err="1">
                <a:solidFill>
                  <a:srgbClr val="0070C0"/>
                </a:solidFill>
              </a:rPr>
              <a:t>и</a:t>
            </a:r>
            <a:r>
              <a:rPr lang="ru-RU" dirty="0" err="1" smtClean="0">
                <a:solidFill>
                  <a:srgbClr val="0070C0"/>
                </a:solidFill>
              </a:rPr>
              <a:t>нтересн</a:t>
            </a:r>
            <a:r>
              <a:rPr lang="ru-RU" dirty="0" smtClean="0">
                <a:solidFill>
                  <a:srgbClr val="0070C0"/>
                </a:solidFill>
              </a:rPr>
              <a:t>….   книга,</a:t>
            </a:r>
          </a:p>
          <a:p>
            <a:pPr marL="0" indent="0">
              <a:buNone/>
            </a:pPr>
            <a:r>
              <a:rPr lang="ru-RU" dirty="0">
                <a:solidFill>
                  <a:srgbClr val="0070C0"/>
                </a:solidFill>
              </a:rPr>
              <a:t>р</a:t>
            </a:r>
            <a:r>
              <a:rPr lang="ru-RU" dirty="0" smtClean="0">
                <a:solidFill>
                  <a:srgbClr val="0070C0"/>
                </a:solidFill>
              </a:rPr>
              <a:t>ыж…   лисёнок.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</a:rPr>
              <a:t> 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3074" name="Picture 2" descr="C:\Users\1\Desktop\Документация\ДЛЯ презентации\Мои картинки\аниме\Анимации\Растения\J012667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916833"/>
            <a:ext cx="2016223" cy="10801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996953"/>
            <a:ext cx="1474266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24" y="2714625"/>
            <a:ext cx="1315963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509120"/>
            <a:ext cx="2088232" cy="1080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592754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4"/>
                </a:solidFill>
              </a:rPr>
              <a:t>7.Итог  урока</a:t>
            </a:r>
            <a:endParaRPr lang="ru-RU" dirty="0">
              <a:solidFill>
                <a:schemeClr val="accent4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179512" y="1500174"/>
            <a:ext cx="847868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Для  чего  нужны  имена  прилагательные в речи ?</a:t>
            </a:r>
          </a:p>
          <a:p>
            <a:pPr marL="0" indent="0">
              <a:buNone/>
            </a:pPr>
            <a:r>
              <a:rPr lang="ru-RU" sz="2800" dirty="0" smtClean="0"/>
              <a:t>Что  обозначают  имена  прилагательные ?</a:t>
            </a:r>
          </a:p>
          <a:p>
            <a:pPr marL="0" indent="0">
              <a:buNone/>
            </a:pPr>
            <a:r>
              <a:rPr lang="ru-RU" sz="2800" dirty="0" smtClean="0"/>
              <a:t>На какие вопросы отвечают  имена прилагательные ?</a:t>
            </a:r>
          </a:p>
          <a:p>
            <a:pPr marL="0" indent="0">
              <a:buNone/>
            </a:pPr>
            <a:r>
              <a:rPr lang="ru-RU" sz="2800" dirty="0" smtClean="0"/>
              <a:t>С  какой  частью  речи  связаны  имена  прилагательные?</a:t>
            </a:r>
          </a:p>
          <a:p>
            <a:pPr marL="0" indent="0">
              <a:buNone/>
            </a:pPr>
            <a:r>
              <a:rPr lang="ru-RU" sz="2800" dirty="0" smtClean="0"/>
              <a:t>Как  изменяются  имена  прилагательные ?</a:t>
            </a:r>
          </a:p>
          <a:p>
            <a:pPr marL="0" indent="0">
              <a:buNone/>
            </a:pPr>
            <a:r>
              <a:rPr lang="ru-RU" sz="2800" dirty="0" smtClean="0"/>
              <a:t>Как  изменяются  имена  прилагательные  в  единственном  числе ?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57235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4"/>
                </a:solidFill>
              </a:rPr>
              <a:t>8.Домашнее  задание.</a:t>
            </a:r>
            <a:endParaRPr lang="ru-RU" dirty="0">
              <a:solidFill>
                <a:schemeClr val="accent4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Стр.  73   упр.  126,  выучить  правило</a:t>
            </a:r>
            <a:endParaRPr lang="ru-RU" dirty="0"/>
          </a:p>
        </p:txBody>
      </p:sp>
      <p:pic>
        <p:nvPicPr>
          <p:cNvPr id="5122" name="Picture 2" descr="C:\Users\1\Desktop\Документация\ДЛЯ презентации\Мои картинки\аниме\Анимации\Здани памятники монументы\AN27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867024"/>
            <a:ext cx="2952328" cy="171410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0268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284185"/>
            <a:ext cx="864096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endParaRPr lang="ru-RU" sz="1200" dirty="0" smtClean="0"/>
          </a:p>
          <a:p>
            <a:pPr marL="228600" indent="-228600">
              <a:buAutoNum type="arabicPeriod"/>
            </a:pPr>
            <a:endParaRPr lang="ru-RU" sz="1200" dirty="0" smtClean="0"/>
          </a:p>
          <a:p>
            <a:pPr marL="228600" indent="-228600">
              <a:buAutoNum type="arabicPeriod"/>
            </a:pPr>
            <a:r>
              <a:rPr lang="ru-RU" sz="1400" dirty="0" smtClean="0"/>
              <a:t>О.И. Дмитриева.Поурочные разработки по русскому языку к УМК В.П. Канакиной, В.Г. Горецкого («Школа России»). 3 класс.-М.: ВАКО, 2018</a:t>
            </a:r>
          </a:p>
          <a:p>
            <a:pPr marL="228600" indent="-228600">
              <a:buFontTx/>
              <a:buAutoNum type="arabicPeriod"/>
            </a:pPr>
            <a:r>
              <a:rPr lang="ru-RU" sz="1400" dirty="0"/>
              <a:t>Учебник В. П. Канакина, В.Г. Горецкий.Русский язык. 3 </a:t>
            </a:r>
            <a:r>
              <a:rPr lang="ru-RU" sz="1400" dirty="0" smtClean="0"/>
              <a:t>класс</a:t>
            </a:r>
          </a:p>
          <a:p>
            <a:pPr marL="228600" indent="-228600">
              <a:buAutoNum type="arabicPeriod"/>
            </a:pPr>
            <a:r>
              <a:rPr lang="ru-RU" sz="1400" dirty="0" smtClean="0"/>
              <a:t>Сова </a:t>
            </a:r>
            <a:r>
              <a:rPr lang="en-US" sz="1400" dirty="0">
                <a:hlinkClick r:id="rId2"/>
              </a:rPr>
              <a:t>https://</a:t>
            </a:r>
            <a:r>
              <a:rPr lang="en-US" sz="1400" dirty="0" smtClean="0">
                <a:hlinkClick r:id="rId2"/>
              </a:rPr>
              <a:t>i2.rozetka.ua/goods/2806062/16793972_images_2806062383.jpg</a:t>
            </a:r>
            <a:endParaRPr lang="ru-RU" sz="1400" dirty="0" smtClean="0"/>
          </a:p>
          <a:p>
            <a:pPr marL="228600" indent="-228600"/>
            <a:endParaRPr lang="ru-RU" sz="1400" dirty="0" smtClean="0"/>
          </a:p>
          <a:p>
            <a:pPr marL="228600" indent="-228600">
              <a:buAutoNum type="arabicPeriod"/>
            </a:pPr>
            <a:endParaRPr lang="ru-RU" sz="1400" dirty="0" smtClean="0"/>
          </a:p>
          <a:p>
            <a:pPr marL="228600" indent="-228600">
              <a:buAutoNum type="arabicPeriod"/>
            </a:pPr>
            <a:endParaRPr lang="ru-RU" sz="1400" dirty="0" smtClean="0"/>
          </a:p>
          <a:p>
            <a:pPr marL="228600" indent="-228600">
              <a:buAutoNum type="arabicPeriod"/>
            </a:pPr>
            <a:endParaRPr lang="ru-RU" sz="1400" dirty="0" smtClean="0"/>
          </a:p>
          <a:p>
            <a:pPr marL="228600" indent="-228600">
              <a:buAutoNum type="arabicPeriod"/>
            </a:pPr>
            <a:endParaRPr lang="ru-RU" sz="1400" dirty="0" smtClean="0"/>
          </a:p>
          <a:p>
            <a:pPr marL="228600" indent="-228600">
              <a:buAutoNum type="arabicPeriod"/>
            </a:pPr>
            <a:endParaRPr lang="ru-RU" sz="1400" dirty="0" smtClean="0"/>
          </a:p>
          <a:p>
            <a:pPr marL="228600" indent="-228600">
              <a:buAutoNum type="arabicPeriod"/>
            </a:pPr>
            <a:endParaRPr lang="ru-RU" sz="1400" dirty="0" smtClean="0"/>
          </a:p>
          <a:p>
            <a:pPr marL="228600" indent="-228600">
              <a:buAutoNum type="arabicPeriod"/>
            </a:pPr>
            <a:endParaRPr lang="ru-RU" sz="1400" dirty="0" smtClean="0"/>
          </a:p>
          <a:p>
            <a:pPr marL="228600" indent="-228600">
              <a:buAutoNum type="arabicPeriod"/>
            </a:pPr>
            <a:endParaRPr lang="ru-RU" sz="1400" dirty="0" smtClean="0"/>
          </a:p>
          <a:p>
            <a:pPr marL="228600" indent="-228600">
              <a:buAutoNum type="arabicPeriod"/>
            </a:pPr>
            <a:endParaRPr lang="ru-RU" sz="1400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2590414" y="360855"/>
            <a:ext cx="40552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Источники: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4" name="Управляющая кнопка: возврат 3">
            <a:hlinkClick r:id="rId3" action="ppaction://hlinksldjump" highlightClick="1"/>
          </p:cNvPr>
          <p:cNvSpPr/>
          <p:nvPr/>
        </p:nvSpPr>
        <p:spPr>
          <a:xfrm>
            <a:off x="251520" y="251629"/>
            <a:ext cx="504056" cy="360040"/>
          </a:xfrm>
          <a:prstGeom prst="actionButtonRetur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Управляющая кнопка: настраиваемая 4">
            <a:hlinkClick r:id="" action="ppaction://hlinkshowjump?jump=endshow" highlightClick="1"/>
          </p:cNvPr>
          <p:cNvSpPr/>
          <p:nvPr/>
        </p:nvSpPr>
        <p:spPr>
          <a:xfrm>
            <a:off x="8460432" y="225494"/>
            <a:ext cx="432048" cy="341613"/>
          </a:xfrm>
          <a:prstGeom prst="actionButtonBlank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Х</a:t>
            </a:r>
            <a:endParaRPr lang="ru-RU" sz="3200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775698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3"/>
                </a:solidFill>
              </a:rPr>
              <a:t>1.Чистописание.</a:t>
            </a:r>
            <a:endParaRPr lang="ru-RU" dirty="0">
              <a:solidFill>
                <a:schemeClr val="accent3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42844" y="1600200"/>
            <a:ext cx="8858312" cy="4709160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Спиши, определи части  речи,  докажи  что это  слова  однокоренные.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i="1" dirty="0"/>
              <a:t> </a:t>
            </a:r>
            <a:r>
              <a:rPr lang="ru-RU" i="1" dirty="0" smtClean="0"/>
              <a:t>       </a:t>
            </a:r>
            <a:r>
              <a:rPr lang="ru-RU" sz="4000" i="1" dirty="0" smtClean="0">
                <a:solidFill>
                  <a:schemeClr val="accent6">
                    <a:lumMod val="75000"/>
                  </a:schemeClr>
                </a:solidFill>
              </a:rPr>
              <a:t>Лес, лесной, лесник, лесовик ;</a:t>
            </a:r>
          </a:p>
          <a:p>
            <a:pPr marL="0" indent="0">
              <a:buNone/>
            </a:pPr>
            <a:r>
              <a:rPr lang="ru-RU" sz="4000" i="1" dirty="0" smtClean="0">
                <a:solidFill>
                  <a:schemeClr val="accent6">
                    <a:lumMod val="75000"/>
                  </a:schemeClr>
                </a:solidFill>
              </a:rPr>
              <a:t>сад,  садик,  садовый, садит, садовник.</a:t>
            </a:r>
          </a:p>
          <a:p>
            <a:pPr marL="0" indent="0">
              <a:buNone/>
            </a:pPr>
            <a:endParaRPr lang="ru-RU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10224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Запомни!</a:t>
            </a:r>
            <a:endParaRPr lang="ru-RU" sz="4000" b="1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00108"/>
            <a:ext cx="8786874" cy="564360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Имена прилагательные изменяются </a:t>
            </a:r>
            <a:r>
              <a:rPr lang="ru-RU" dirty="0" smtClean="0">
                <a:solidFill>
                  <a:srgbClr val="FF0000"/>
                </a:solidFill>
              </a:rPr>
              <a:t>по родам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Род имени прилагательного определяется </a:t>
            </a:r>
            <a:r>
              <a:rPr lang="ru-RU" dirty="0" smtClean="0">
                <a:solidFill>
                  <a:srgbClr val="FF0000"/>
                </a:solidFill>
              </a:rPr>
              <a:t>по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роду имени существительного</a:t>
            </a:r>
            <a:r>
              <a:rPr lang="ru-RU" dirty="0" smtClean="0"/>
              <a:t>,  с которым  оно согласуется.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               какая?  красная (ж.р.)</a:t>
            </a:r>
          </a:p>
          <a:p>
            <a:pPr>
              <a:buNone/>
            </a:pP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 smtClean="0"/>
              <a:t>                          какой?  серый (м.р.)                    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          какое?  спелое (ср.р.)</a:t>
            </a:r>
            <a:endParaRPr lang="ru-RU" dirty="0"/>
          </a:p>
        </p:txBody>
      </p:sp>
      <p:pic>
        <p:nvPicPr>
          <p:cNvPr id="4" name="Picture 6" descr="Картинка 68 из 20165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785786" y="5500702"/>
            <a:ext cx="1357323" cy="1209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14" y="4071942"/>
            <a:ext cx="1534355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10" y="3000372"/>
            <a:ext cx="138907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2. Составь словосочетания, определи род прилагательных</a:t>
            </a:r>
            <a:endParaRPr lang="ru-RU" sz="4000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 descr="Картинка 68 из 201651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714348" y="1571612"/>
            <a:ext cx="1357323" cy="1209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071671" y="1857364"/>
            <a:ext cx="12858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сок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00298" y="3982998"/>
            <a:ext cx="13573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варенье</a:t>
            </a:r>
            <a:endParaRPr lang="ru-RU" sz="28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5143512"/>
            <a:ext cx="14382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2143108" y="5357826"/>
            <a:ext cx="12144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погода</a:t>
            </a:r>
            <a:endParaRPr lang="ru-RU" sz="2800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6248" y="1500174"/>
            <a:ext cx="1714504" cy="1928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Прямоугольник 13"/>
          <p:cNvSpPr/>
          <p:nvPr/>
        </p:nvSpPr>
        <p:spPr>
          <a:xfrm>
            <a:off x="6072198" y="2500306"/>
            <a:ext cx="16188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суп</a:t>
            </a:r>
            <a:endParaRPr lang="ru-RU" sz="2800" dirty="0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86314" y="3714752"/>
            <a:ext cx="1714512" cy="216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Прямоугольник 15"/>
          <p:cNvSpPr/>
          <p:nvPr/>
        </p:nvSpPr>
        <p:spPr>
          <a:xfrm>
            <a:off x="6429388" y="4714884"/>
            <a:ext cx="17145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роща</a:t>
            </a:r>
            <a:endParaRPr lang="ru-RU" sz="28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3214686"/>
            <a:ext cx="1887261" cy="1671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Проверь себя!</a:t>
            </a:r>
            <a:endParaRPr lang="ru-RU" sz="4000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Яблочный ( м.р.) сок</a:t>
            </a:r>
          </a:p>
          <a:p>
            <a:pPr>
              <a:buNone/>
            </a:pPr>
            <a:r>
              <a:rPr lang="ru-RU" dirty="0" smtClean="0"/>
              <a:t>Клубничное (ср.р.) варенье</a:t>
            </a:r>
          </a:p>
          <a:p>
            <a:pPr>
              <a:buNone/>
            </a:pPr>
            <a:r>
              <a:rPr lang="ru-RU" dirty="0" smtClean="0"/>
              <a:t>Солнечная (</a:t>
            </a:r>
            <a:r>
              <a:rPr lang="kk-KZ" dirty="0" smtClean="0"/>
              <a:t>ж</a:t>
            </a:r>
            <a:r>
              <a:rPr lang="ru-RU" dirty="0" smtClean="0"/>
              <a:t>.р.) погода</a:t>
            </a:r>
          </a:p>
          <a:p>
            <a:pPr>
              <a:buNone/>
            </a:pPr>
            <a:r>
              <a:rPr lang="ru-RU" dirty="0" smtClean="0"/>
              <a:t>Грибной (м.р.) суп</a:t>
            </a:r>
          </a:p>
          <a:p>
            <a:pPr>
              <a:buNone/>
            </a:pPr>
            <a:r>
              <a:rPr lang="ru-RU" dirty="0" smtClean="0"/>
              <a:t>Березовая ( ж.р.) роща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357322"/>
          </a:xfrm>
        </p:spPr>
        <p:txBody>
          <a:bodyPr>
            <a:normAutofit fontScale="90000"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i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3. Найди «лишнее» слово, </a:t>
            </a:r>
            <a:br>
              <a:rPr lang="ru-RU" sz="4400" b="1" i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i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определи   у  него род </a:t>
            </a:r>
            <a:r>
              <a:rPr lang="ru-RU" sz="4400" dirty="0" smtClean="0">
                <a:solidFill>
                  <a:schemeClr val="accent4"/>
                </a:solidFill>
              </a:rPr>
              <a:t/>
            </a:r>
            <a:br>
              <a:rPr lang="ru-RU" sz="4400" dirty="0" smtClean="0">
                <a:solidFill>
                  <a:schemeClr val="accent4"/>
                </a:solidFill>
              </a:rPr>
            </a:br>
            <a:endParaRPr lang="ru-RU" sz="4400" dirty="0">
              <a:solidFill>
                <a:schemeClr val="accent4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Верный, душистый , спелая, высокий</a:t>
            </a:r>
          </a:p>
          <a:p>
            <a:pPr>
              <a:buNone/>
            </a:pPr>
            <a:endParaRPr lang="ru-RU" sz="36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None/>
            </a:pP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Громкое, веселый, мягкое, темное</a:t>
            </a:r>
          </a:p>
          <a:p>
            <a:pPr>
              <a:buNone/>
            </a:pPr>
            <a:endParaRPr lang="ru-RU" sz="36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None/>
            </a:pP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Пушистая, тихая, новое, дальняя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Проверь себя!</a:t>
            </a:r>
            <a:br>
              <a:rPr lang="ru-RU" sz="4000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1214422"/>
            <a:ext cx="735811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Верный, душистый ,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спелая (ж.р.)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высокий</a:t>
            </a:r>
          </a:p>
          <a:p>
            <a:pPr>
              <a:buNone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Громкое,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веселый (м.р.)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мягкое, темное</a:t>
            </a:r>
          </a:p>
          <a:p>
            <a:pPr>
              <a:buNone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Пушистая, тихая,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новое (ср.р.),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дальняя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000132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4. «Собери» пословицу, определи род  имен прилагательных</a:t>
            </a:r>
            <a:endParaRPr lang="ru-RU" sz="4000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357554" y="3000372"/>
            <a:ext cx="2428892" cy="85725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воробей</a:t>
            </a:r>
            <a:endParaRPr lang="ru-RU" sz="2800" b="1" dirty="0"/>
          </a:p>
        </p:txBody>
      </p:sp>
      <p:sp>
        <p:nvSpPr>
          <p:cNvPr id="13" name="Овал 12"/>
          <p:cNvSpPr/>
          <p:nvPr/>
        </p:nvSpPr>
        <p:spPr>
          <a:xfrm>
            <a:off x="5214942" y="1643050"/>
            <a:ext cx="2428892" cy="85725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родное</a:t>
            </a:r>
            <a:endParaRPr lang="ru-RU" sz="2800" b="1" dirty="0"/>
          </a:p>
        </p:txBody>
      </p:sp>
      <p:sp>
        <p:nvSpPr>
          <p:cNvPr id="14" name="Овал 13"/>
          <p:cNvSpPr/>
          <p:nvPr/>
        </p:nvSpPr>
        <p:spPr>
          <a:xfrm>
            <a:off x="1428728" y="4286256"/>
            <a:ext cx="2428892" cy="85725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гнездо</a:t>
            </a:r>
            <a:endParaRPr lang="ru-RU" sz="2800" b="1" dirty="0"/>
          </a:p>
        </p:txBody>
      </p:sp>
      <p:sp>
        <p:nvSpPr>
          <p:cNvPr id="15" name="Овал 14"/>
          <p:cNvSpPr/>
          <p:nvPr/>
        </p:nvSpPr>
        <p:spPr>
          <a:xfrm>
            <a:off x="4000496" y="5000636"/>
            <a:ext cx="2786082" cy="85725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оберегает</a:t>
            </a:r>
            <a:endParaRPr lang="ru-RU" sz="2800" b="1" dirty="0"/>
          </a:p>
        </p:txBody>
      </p:sp>
      <p:sp>
        <p:nvSpPr>
          <p:cNvPr id="16" name="Овал 15"/>
          <p:cNvSpPr/>
          <p:nvPr/>
        </p:nvSpPr>
        <p:spPr>
          <a:xfrm>
            <a:off x="857224" y="1714488"/>
            <a:ext cx="3000396" cy="85725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Маленький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17" name="Овал 16"/>
          <p:cNvSpPr/>
          <p:nvPr/>
        </p:nvSpPr>
        <p:spPr>
          <a:xfrm>
            <a:off x="6286512" y="5643578"/>
            <a:ext cx="2428892" cy="85725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     тот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Проверь себя!</a:t>
            </a:r>
            <a:endParaRPr lang="ru-RU" sz="4000" b="1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500174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		</a:t>
            </a:r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Маленький  воробей	 и тот родное гнездо оберегает.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0" y="3143248"/>
            <a:ext cx="1800701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138</TotalTime>
  <Words>349</Words>
  <PresentationFormat>Экран (4:3)</PresentationFormat>
  <Paragraphs>90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Апекс</vt:lpstr>
      <vt:lpstr> ГБОУ СО «Асбестовская школа – интернат»  Род имён прилагательных 3 класс</vt:lpstr>
      <vt:lpstr>1.Чистописание.</vt:lpstr>
      <vt:lpstr>Запомни!</vt:lpstr>
      <vt:lpstr>2. Составь словосочетания, определи род прилагательных</vt:lpstr>
      <vt:lpstr>Проверь себя!</vt:lpstr>
      <vt:lpstr> 3. Найди «лишнее» слово,  определи   у  него род  </vt:lpstr>
      <vt:lpstr>Проверь себя! </vt:lpstr>
      <vt:lpstr> 4. «Собери» пословицу, определи род  имен прилагательных</vt:lpstr>
      <vt:lpstr>Проверь себя!</vt:lpstr>
      <vt:lpstr>6.Самостоятельная  работа. </vt:lpstr>
      <vt:lpstr>7.Итог  урока</vt:lpstr>
      <vt:lpstr>8.Домашнее  задание.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Составь словосочетания, определи род прилагательных ( 2 уровень)</dc:title>
  <dc:creator>Администратор</dc:creator>
  <cp:lastModifiedBy>Администратор</cp:lastModifiedBy>
  <cp:revision>23</cp:revision>
  <dcterms:modified xsi:type="dcterms:W3CDTF">2020-04-15T06:28:40Z</dcterms:modified>
</cp:coreProperties>
</file>